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258"/>
  </p:notesMasterIdLst>
  <p:sldIdLst>
    <p:sldId id="256" r:id="rId2"/>
    <p:sldId id="369" r:id="rId3"/>
    <p:sldId id="370" r:id="rId4"/>
    <p:sldId id="371" r:id="rId5"/>
    <p:sldId id="372" r:id="rId6"/>
    <p:sldId id="373" r:id="rId7"/>
    <p:sldId id="374" r:id="rId8"/>
    <p:sldId id="375" r:id="rId9"/>
    <p:sldId id="376" r:id="rId10"/>
    <p:sldId id="379" r:id="rId11"/>
    <p:sldId id="378" r:id="rId12"/>
    <p:sldId id="380"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6" r:id="rId26"/>
    <p:sldId id="397" r:id="rId27"/>
    <p:sldId id="398" r:id="rId28"/>
    <p:sldId id="399" r:id="rId29"/>
    <p:sldId id="401" r:id="rId30"/>
    <p:sldId id="410" r:id="rId31"/>
    <p:sldId id="402" r:id="rId32"/>
    <p:sldId id="407" r:id="rId33"/>
    <p:sldId id="408" r:id="rId34"/>
    <p:sldId id="409" r:id="rId35"/>
    <p:sldId id="411" r:id="rId36"/>
    <p:sldId id="412" r:id="rId37"/>
    <p:sldId id="413" r:id="rId38"/>
    <p:sldId id="414" r:id="rId39"/>
    <p:sldId id="415" r:id="rId40"/>
    <p:sldId id="416" r:id="rId41"/>
    <p:sldId id="417" r:id="rId42"/>
    <p:sldId id="418" r:id="rId43"/>
    <p:sldId id="419" r:id="rId44"/>
    <p:sldId id="420" r:id="rId45"/>
    <p:sldId id="421" r:id="rId46"/>
    <p:sldId id="425" r:id="rId47"/>
    <p:sldId id="426" r:id="rId48"/>
    <p:sldId id="423" r:id="rId49"/>
    <p:sldId id="430" r:id="rId50"/>
    <p:sldId id="431" r:id="rId51"/>
    <p:sldId id="432" r:id="rId52"/>
    <p:sldId id="433" r:id="rId53"/>
    <p:sldId id="434" r:id="rId54"/>
    <p:sldId id="435" r:id="rId55"/>
    <p:sldId id="422" r:id="rId56"/>
    <p:sldId id="510" r:id="rId57"/>
    <p:sldId id="511" r:id="rId58"/>
    <p:sldId id="424" r:id="rId59"/>
    <p:sldId id="427" r:id="rId60"/>
    <p:sldId id="497" r:id="rId61"/>
    <p:sldId id="438" r:id="rId62"/>
    <p:sldId id="439" r:id="rId63"/>
    <p:sldId id="440" r:id="rId64"/>
    <p:sldId id="441" r:id="rId65"/>
    <p:sldId id="442" r:id="rId66"/>
    <p:sldId id="443" r:id="rId67"/>
    <p:sldId id="444" r:id="rId68"/>
    <p:sldId id="498" r:id="rId69"/>
    <p:sldId id="499" r:id="rId70"/>
    <p:sldId id="500" r:id="rId71"/>
    <p:sldId id="501" r:id="rId72"/>
    <p:sldId id="502" r:id="rId73"/>
    <p:sldId id="503" r:id="rId74"/>
    <p:sldId id="504" r:id="rId75"/>
    <p:sldId id="505" r:id="rId76"/>
    <p:sldId id="506" r:id="rId77"/>
    <p:sldId id="507" r:id="rId78"/>
    <p:sldId id="508" r:id="rId79"/>
    <p:sldId id="509" r:id="rId80"/>
    <p:sldId id="428" r:id="rId81"/>
    <p:sldId id="429" r:id="rId82"/>
    <p:sldId id="445" r:id="rId83"/>
    <p:sldId id="446" r:id="rId84"/>
    <p:sldId id="447" r:id="rId85"/>
    <p:sldId id="448" r:id="rId86"/>
    <p:sldId id="449" r:id="rId87"/>
    <p:sldId id="437" r:id="rId88"/>
    <p:sldId id="450" r:id="rId89"/>
    <p:sldId id="451" r:id="rId90"/>
    <p:sldId id="455" r:id="rId91"/>
    <p:sldId id="457" r:id="rId92"/>
    <p:sldId id="458" r:id="rId93"/>
    <p:sldId id="459" r:id="rId94"/>
    <p:sldId id="460" r:id="rId95"/>
    <p:sldId id="461" r:id="rId96"/>
    <p:sldId id="462" r:id="rId97"/>
    <p:sldId id="474" r:id="rId98"/>
    <p:sldId id="475" r:id="rId99"/>
    <p:sldId id="476" r:id="rId100"/>
    <p:sldId id="477" r:id="rId101"/>
    <p:sldId id="478" r:id="rId102"/>
    <p:sldId id="479" r:id="rId103"/>
    <p:sldId id="480" r:id="rId104"/>
    <p:sldId id="481" r:id="rId105"/>
    <p:sldId id="482" r:id="rId106"/>
    <p:sldId id="483" r:id="rId107"/>
    <p:sldId id="484" r:id="rId108"/>
    <p:sldId id="485" r:id="rId109"/>
    <p:sldId id="486" r:id="rId110"/>
    <p:sldId id="487" r:id="rId111"/>
    <p:sldId id="488" r:id="rId112"/>
    <p:sldId id="489" r:id="rId113"/>
    <p:sldId id="490" r:id="rId114"/>
    <p:sldId id="491" r:id="rId115"/>
    <p:sldId id="492" r:id="rId116"/>
    <p:sldId id="493" r:id="rId117"/>
    <p:sldId id="494" r:id="rId118"/>
    <p:sldId id="495" r:id="rId119"/>
    <p:sldId id="496" r:id="rId120"/>
    <p:sldId id="463" r:id="rId121"/>
    <p:sldId id="464" r:id="rId122"/>
    <p:sldId id="465" r:id="rId123"/>
    <p:sldId id="519" r:id="rId124"/>
    <p:sldId id="466" r:id="rId125"/>
    <p:sldId id="467" r:id="rId126"/>
    <p:sldId id="468" r:id="rId127"/>
    <p:sldId id="469" r:id="rId128"/>
    <p:sldId id="470" r:id="rId129"/>
    <p:sldId id="471" r:id="rId130"/>
    <p:sldId id="472" r:id="rId131"/>
    <p:sldId id="473" r:id="rId132"/>
    <p:sldId id="512" r:id="rId133"/>
    <p:sldId id="513" r:id="rId134"/>
    <p:sldId id="514" r:id="rId135"/>
    <p:sldId id="515" r:id="rId136"/>
    <p:sldId id="516" r:id="rId137"/>
    <p:sldId id="520" r:id="rId138"/>
    <p:sldId id="521" r:id="rId139"/>
    <p:sldId id="522" r:id="rId140"/>
    <p:sldId id="523" r:id="rId141"/>
    <p:sldId id="524" r:id="rId142"/>
    <p:sldId id="525" r:id="rId143"/>
    <p:sldId id="526" r:id="rId144"/>
    <p:sldId id="527" r:id="rId145"/>
    <p:sldId id="528" r:id="rId146"/>
    <p:sldId id="529" r:id="rId147"/>
    <p:sldId id="530" r:id="rId148"/>
    <p:sldId id="531" r:id="rId149"/>
    <p:sldId id="532" r:id="rId150"/>
    <p:sldId id="533" r:id="rId151"/>
    <p:sldId id="535" r:id="rId152"/>
    <p:sldId id="538" r:id="rId153"/>
    <p:sldId id="536" r:id="rId154"/>
    <p:sldId id="540" r:id="rId155"/>
    <p:sldId id="648" r:id="rId156"/>
    <p:sldId id="541" r:id="rId157"/>
    <p:sldId id="647" r:id="rId158"/>
    <p:sldId id="542" r:id="rId159"/>
    <p:sldId id="646" r:id="rId160"/>
    <p:sldId id="543" r:id="rId161"/>
    <p:sldId id="544" r:id="rId162"/>
    <p:sldId id="545" r:id="rId163"/>
    <p:sldId id="546" r:id="rId164"/>
    <p:sldId id="547" r:id="rId165"/>
    <p:sldId id="548" r:id="rId166"/>
    <p:sldId id="549" r:id="rId167"/>
    <p:sldId id="550" r:id="rId168"/>
    <p:sldId id="551" r:id="rId169"/>
    <p:sldId id="552" r:id="rId170"/>
    <p:sldId id="553" r:id="rId171"/>
    <p:sldId id="554" r:id="rId172"/>
    <p:sldId id="555" r:id="rId173"/>
    <p:sldId id="556" r:id="rId174"/>
    <p:sldId id="557" r:id="rId175"/>
    <p:sldId id="558" r:id="rId176"/>
    <p:sldId id="559" r:id="rId177"/>
    <p:sldId id="560" r:id="rId178"/>
    <p:sldId id="645" r:id="rId179"/>
    <p:sldId id="561" r:id="rId180"/>
    <p:sldId id="563" r:id="rId181"/>
    <p:sldId id="564" r:id="rId182"/>
    <p:sldId id="565" r:id="rId183"/>
    <p:sldId id="644" r:id="rId184"/>
    <p:sldId id="566" r:id="rId185"/>
    <p:sldId id="567" r:id="rId186"/>
    <p:sldId id="568" r:id="rId187"/>
    <p:sldId id="569" r:id="rId188"/>
    <p:sldId id="570" r:id="rId189"/>
    <p:sldId id="571" r:id="rId190"/>
    <p:sldId id="572" r:id="rId191"/>
    <p:sldId id="573" r:id="rId192"/>
    <p:sldId id="574" r:id="rId193"/>
    <p:sldId id="575" r:id="rId194"/>
    <p:sldId id="576" r:id="rId195"/>
    <p:sldId id="577" r:id="rId196"/>
    <p:sldId id="578" r:id="rId197"/>
    <p:sldId id="579" r:id="rId198"/>
    <p:sldId id="643" r:id="rId199"/>
    <p:sldId id="581" r:id="rId200"/>
    <p:sldId id="642" r:id="rId201"/>
    <p:sldId id="582" r:id="rId202"/>
    <p:sldId id="583" r:id="rId203"/>
    <p:sldId id="584" r:id="rId204"/>
    <p:sldId id="593" r:id="rId205"/>
    <p:sldId id="585" r:id="rId206"/>
    <p:sldId id="640" r:id="rId207"/>
    <p:sldId id="641" r:id="rId208"/>
    <p:sldId id="594" r:id="rId209"/>
    <p:sldId id="587" r:id="rId210"/>
    <p:sldId id="639" r:id="rId211"/>
    <p:sldId id="595" r:id="rId212"/>
    <p:sldId id="638" r:id="rId213"/>
    <p:sldId id="596" r:id="rId214"/>
    <p:sldId id="637" r:id="rId215"/>
    <p:sldId id="597" r:id="rId216"/>
    <p:sldId id="589" r:id="rId217"/>
    <p:sldId id="590" r:id="rId218"/>
    <p:sldId id="591" r:id="rId219"/>
    <p:sldId id="592" r:id="rId220"/>
    <p:sldId id="598" r:id="rId221"/>
    <p:sldId id="599" r:id="rId222"/>
    <p:sldId id="600" r:id="rId223"/>
    <p:sldId id="601" r:id="rId224"/>
    <p:sldId id="602" r:id="rId225"/>
    <p:sldId id="603" r:id="rId226"/>
    <p:sldId id="636" r:id="rId227"/>
    <p:sldId id="604" r:id="rId228"/>
    <p:sldId id="605" r:id="rId229"/>
    <p:sldId id="635" r:id="rId230"/>
    <p:sldId id="606" r:id="rId231"/>
    <p:sldId id="607" r:id="rId232"/>
    <p:sldId id="608" r:id="rId233"/>
    <p:sldId id="609" r:id="rId234"/>
    <p:sldId id="610" r:id="rId235"/>
    <p:sldId id="611" r:id="rId236"/>
    <p:sldId id="612" r:id="rId237"/>
    <p:sldId id="613" r:id="rId238"/>
    <p:sldId id="614" r:id="rId239"/>
    <p:sldId id="616" r:id="rId240"/>
    <p:sldId id="617" r:id="rId241"/>
    <p:sldId id="618" r:id="rId242"/>
    <p:sldId id="619" r:id="rId243"/>
    <p:sldId id="620" r:id="rId244"/>
    <p:sldId id="621" r:id="rId245"/>
    <p:sldId id="622" r:id="rId246"/>
    <p:sldId id="623" r:id="rId247"/>
    <p:sldId id="624" r:id="rId248"/>
    <p:sldId id="625" r:id="rId249"/>
    <p:sldId id="626" r:id="rId250"/>
    <p:sldId id="627" r:id="rId251"/>
    <p:sldId id="628" r:id="rId252"/>
    <p:sldId id="629" r:id="rId253"/>
    <p:sldId id="630" r:id="rId254"/>
    <p:sldId id="631" r:id="rId255"/>
    <p:sldId id="632" r:id="rId256"/>
    <p:sldId id="406" r:id="rId2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011" autoAdjust="0"/>
  </p:normalViewPr>
  <p:slideViewPr>
    <p:cSldViewPr>
      <p:cViewPr>
        <p:scale>
          <a:sx n="70" d="100"/>
          <a:sy n="70" d="100"/>
        </p:scale>
        <p:origin x="-1386" y="-4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theme" Target="theme/theme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image" Target="../media/image7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3.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82.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3.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86.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7.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6.png"/></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00.png"/></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E61DDF-FF15-4031-A4D1-8A0EFAEAA9B9}" type="datetimeFigureOut">
              <a:rPr lang="en-US" smtClean="0"/>
              <a:pPr/>
              <a:t>11/24/2016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390B4B-D349-4722-8882-DFA8A6D00D1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www.jslint.com/" TargetMode="External"/><Relationship Id="rId3" Type="http://schemas.openxmlformats.org/officeDocument/2006/relationships/hyperlink" Target="https://github.com/expressjs/session" TargetMode="External"/><Relationship Id="rId7" Type="http://schemas.openxmlformats.org/officeDocument/2006/relationships/hyperlink" Target="http://blog.risingstack.com/node-js-is-enterprise-ready/"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nodesecurity.io/" TargetMode="External"/><Relationship Id="rId5" Type="http://schemas.openxmlformats.org/officeDocument/2006/relationships/hyperlink" Target="http://embeddedjs.com/" TargetMode="External"/><Relationship Id="rId10" Type="http://schemas.openxmlformats.org/officeDocument/2006/relationships/hyperlink" Target="https://github.com/eslint/eslint" TargetMode="External"/><Relationship Id="rId4" Type="http://schemas.openxmlformats.org/officeDocument/2006/relationships/hyperlink" Target="https://github.com/expressjs/body-parser" TargetMode="External"/><Relationship Id="rId9" Type="http://schemas.openxmlformats.org/officeDocument/2006/relationships/hyperlink" Target="http://www.jshint.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blog.thoughtram.io/angular/2015/05/18/dependency-injection-in-angular-2.html"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Taken from https://www.slant.co/topics/1686/~javascript-ide-or-editor</a:t>
            </a:r>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EC9AB2E-1378-425F-9875-4FB2468036B3}"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Reach of platforms:</a:t>
            </a:r>
            <a:r>
              <a:rPr lang="en-US" baseline="0" dirty="0" smtClean="0"/>
              <a:t> It started with NN and soon IE had to adopt the need for doing something dynamic on the client side, and since then all browsers are born and bought up on HTML, CSS and JavaScript. But then if all the platforms have a single browser </a:t>
            </a:r>
            <a:r>
              <a:rPr lang="en-US" baseline="0" dirty="0" err="1" smtClean="0"/>
              <a:t>Javascript</a:t>
            </a:r>
            <a:r>
              <a:rPr lang="en-US" baseline="0" dirty="0" smtClean="0"/>
              <a:t> is platform independent in this way. And platform independence is gr8 value in itself</a:t>
            </a:r>
          </a:p>
          <a:p>
            <a:endParaRPr lang="en-US" baseline="0" dirty="0" smtClean="0"/>
          </a:p>
          <a:p>
            <a:r>
              <a:rPr lang="en-US" baseline="0" dirty="0" smtClean="0"/>
              <a:t>AJAX: UX has improved, you add a comment on </a:t>
            </a:r>
            <a:r>
              <a:rPr lang="en-US" baseline="0" dirty="0" err="1" smtClean="0"/>
              <a:t>facebook</a:t>
            </a:r>
            <a:r>
              <a:rPr lang="en-US" baseline="0" dirty="0" smtClean="0"/>
              <a:t>, and as a user you cannot wait for the comment to added to the DB first and a new page loaded to make you see your comment. You are already busy chatting on the same page. Which means days where we used to submit the whole pages are gone, they are multiple asynchronous requests that help you achieve responsiveness. I think like Indian city names, industry should start calling it as AJAJ, but guess they don’t have so much time. </a:t>
            </a:r>
          </a:p>
          <a:p>
            <a:r>
              <a:rPr lang="en-US" baseline="0" dirty="0" smtClean="0"/>
              <a:t>Light weight </a:t>
            </a:r>
          </a:p>
          <a:p>
            <a:r>
              <a:rPr lang="en-US" baseline="0" dirty="0" smtClean="0"/>
              <a:t>Client friendly</a:t>
            </a:r>
          </a:p>
          <a:p>
            <a:endParaRPr lang="en-US" baseline="0" dirty="0" smtClean="0"/>
          </a:p>
          <a:p>
            <a:r>
              <a:rPr lang="en-US" baseline="0" dirty="0" smtClean="0"/>
              <a:t>Responsiveness means, a lot of things are actually happening client side. So you search on something it happens right there. Show some textbox search. That also means getting of the load from the server. 2GB </a:t>
            </a:r>
            <a:r>
              <a:rPr lang="en-US" baseline="0" dirty="0" smtClean="0">
                <a:sym typeface="Wingdings" pitchFamily="2" charset="2"/>
              </a:rPr>
              <a:t> 1GB example</a:t>
            </a:r>
          </a:p>
          <a:p>
            <a:r>
              <a:rPr lang="en-US" baseline="0" dirty="0" smtClean="0">
                <a:sym typeface="Wingdings" pitchFamily="2" charset="2"/>
              </a:rPr>
              <a:t>Mini computers</a:t>
            </a:r>
          </a:p>
          <a:p>
            <a:endParaRPr lang="en-US" baseline="0" dirty="0" smtClean="0">
              <a:sym typeface="Wingdings" pitchFamily="2" charset="2"/>
            </a:endParaRPr>
          </a:p>
          <a:p>
            <a:r>
              <a:rPr lang="en-US" baseline="0" dirty="0" smtClean="0"/>
              <a:t>HTML5: I think HTML5 has made a gr8 contribution in the JavaScript comeback.</a:t>
            </a:r>
          </a:p>
          <a:p>
            <a:r>
              <a:rPr lang="en-US" baseline="0" dirty="0" smtClean="0"/>
              <a:t>Focus shifting towards mobile web, there were no devices that handled Flash well. </a:t>
            </a:r>
          </a:p>
          <a:p>
            <a:r>
              <a:rPr lang="en-US" baseline="0" dirty="0" smtClean="0"/>
              <a:t>HMTL5 demands more JavaScript, so you need control on Audio/Video. Send events, do </a:t>
            </a:r>
            <a:r>
              <a:rPr lang="en-US" baseline="0" dirty="0" err="1" smtClean="0"/>
              <a:t>websockets</a:t>
            </a:r>
            <a:r>
              <a:rPr lang="en-US" baseline="0" dirty="0" smtClean="0"/>
              <a:t>, change custom validation.</a:t>
            </a:r>
          </a:p>
          <a:p>
            <a:endParaRPr lang="en-US" baseline="0" dirty="0" smtClean="0"/>
          </a:p>
          <a:p>
            <a:r>
              <a:rPr lang="en-US" baseline="0" dirty="0" smtClean="0"/>
              <a:t>Feature Full Language: One language that allow s to Write functional or object oriented code </a:t>
            </a:r>
          </a:p>
          <a:p>
            <a:r>
              <a:rPr lang="en-US" baseline="0" dirty="0" smtClean="0"/>
              <a:t>Save object space by creating object prototypes</a:t>
            </a:r>
          </a:p>
          <a:p>
            <a:r>
              <a:rPr lang="en-US" baseline="0" dirty="0" smtClean="0"/>
              <a:t>Loosely Typed, create a single method for all types</a:t>
            </a:r>
          </a:p>
          <a:p>
            <a:r>
              <a:rPr lang="en-US" baseline="0" dirty="0" smtClean="0"/>
              <a:t>Runtime change the blueprint of the object</a:t>
            </a:r>
          </a:p>
          <a:p>
            <a:r>
              <a:rPr lang="en-US" baseline="0" dirty="0" smtClean="0"/>
              <a:t>Data Hiding through closures</a:t>
            </a:r>
          </a:p>
          <a:p>
            <a:r>
              <a:rPr lang="en-US" baseline="0" dirty="0" smtClean="0"/>
              <a:t>Callbacks to Promises and __ for loose coupling</a:t>
            </a:r>
          </a:p>
          <a:p>
            <a:r>
              <a:rPr lang="en-US" baseline="0" dirty="0" smtClean="0"/>
              <a:t>OLD IS GOLD</a:t>
            </a:r>
            <a:endParaRPr lang="en-US" dirty="0"/>
          </a:p>
        </p:txBody>
      </p:sp>
      <p:sp>
        <p:nvSpPr>
          <p:cNvPr id="4" name="Slide Number Placeholder 3"/>
          <p:cNvSpPr>
            <a:spLocks noGrp="1"/>
          </p:cNvSpPr>
          <p:nvPr>
            <p:ph type="sldNum" sz="quarter" idx="10"/>
          </p:nvPr>
        </p:nvSpPr>
        <p:spPr/>
        <p:txBody>
          <a:bodyPr/>
          <a:lstStyle/>
          <a:p>
            <a:fld id="{5EC9AB2E-1378-425F-9875-4FB2468036B3}"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WAMP and MAMP</a:t>
            </a:r>
            <a:endParaRPr lang="en-US" dirty="0"/>
          </a:p>
        </p:txBody>
      </p:sp>
      <p:sp>
        <p:nvSpPr>
          <p:cNvPr id="4" name="Slide Number Placeholder 3"/>
          <p:cNvSpPr>
            <a:spLocks noGrp="1"/>
          </p:cNvSpPr>
          <p:nvPr>
            <p:ph type="sldNum" sz="quarter" idx="10"/>
          </p:nvPr>
        </p:nvSpPr>
        <p:spPr/>
        <p:txBody>
          <a:bodyPr/>
          <a:lstStyle/>
          <a:p>
            <a:fld id="{5EC9AB2E-1378-425F-9875-4FB2468036B3}"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Show layered diagram</a:t>
            </a:r>
          </a:p>
          <a:p>
            <a:r>
              <a:rPr lang="en-US" dirty="0" smtClean="0"/>
              <a:t>https://www.google.co.in/trends/explore#q=mean%20stack%2C%20lamp%20stack&amp;cmpt=q&amp;tz=Etc%2FGMT-5%3A30</a:t>
            </a:r>
            <a:endParaRPr lang="en-US" dirty="0"/>
          </a:p>
        </p:txBody>
      </p:sp>
      <p:sp>
        <p:nvSpPr>
          <p:cNvPr id="4" name="Slide Number Placeholder 3"/>
          <p:cNvSpPr>
            <a:spLocks noGrp="1"/>
          </p:cNvSpPr>
          <p:nvPr>
            <p:ph type="sldNum" sz="quarter" idx="10"/>
          </p:nvPr>
        </p:nvSpPr>
        <p:spPr/>
        <p:txBody>
          <a:bodyPr/>
          <a:lstStyle/>
          <a:p>
            <a:fld id="{5EC9AB2E-1378-425F-9875-4FB2468036B3}"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Npm</a:t>
            </a:r>
            <a:r>
              <a:rPr lang="en-US" dirty="0" smtClean="0"/>
              <a:t>: Ruby Gems for Ruby, </a:t>
            </a:r>
            <a:r>
              <a:rPr lang="en-US" dirty="0" err="1" smtClean="0"/>
              <a:t>PlayStore</a:t>
            </a:r>
            <a:r>
              <a:rPr lang="en-US" dirty="0" smtClean="0"/>
              <a:t> for Android </a:t>
            </a:r>
            <a:r>
              <a:rPr lang="en-US" dirty="0" smtClean="0">
                <a:sym typeface="Wingdings" pitchFamily="2" charset="2"/>
              </a:rPr>
              <a:t> Collaborative</a:t>
            </a:r>
            <a:r>
              <a:rPr lang="en-US" baseline="0" dirty="0" smtClean="0">
                <a:sym typeface="Wingdings" pitchFamily="2" charset="2"/>
              </a:rPr>
              <a:t> publish and use model. </a:t>
            </a:r>
          </a:p>
        </p:txBody>
      </p:sp>
      <p:sp>
        <p:nvSpPr>
          <p:cNvPr id="4" name="Slide Number Placeholder 3"/>
          <p:cNvSpPr>
            <a:spLocks noGrp="1"/>
          </p:cNvSpPr>
          <p:nvPr>
            <p:ph type="sldNum" sz="quarter" idx="10"/>
          </p:nvPr>
        </p:nvSpPr>
        <p:spPr/>
        <p:txBody>
          <a:bodyPr/>
          <a:lstStyle/>
          <a:p>
            <a:fld id="{5EC9AB2E-1378-425F-9875-4FB2468036B3}"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sessions use : </a:t>
            </a:r>
            <a:r>
              <a:rPr lang="en-US" sz="1200" b="0" i="0" u="none" strike="noStrike" kern="1200" dirty="0" smtClean="0">
                <a:solidFill>
                  <a:schemeClr val="tx1"/>
                </a:solidFill>
                <a:latin typeface="+mn-lt"/>
                <a:ea typeface="+mn-ea"/>
                <a:cs typeface="+mn-cs"/>
                <a:hlinkClick r:id="rId3" tooltip="Express Session"/>
              </a:rPr>
              <a:t>express-session</a:t>
            </a:r>
            <a:r>
              <a:rPr lang="en-US" sz="1200" b="0" i="0" u="none" strike="noStrike" kern="120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 </a:t>
            </a:r>
            <a:r>
              <a:rPr lang="en-US" sz="1200" b="0" i="0" u="none" strike="noStrike" kern="1200" dirty="0" smtClean="0">
                <a:solidFill>
                  <a:schemeClr val="tx1"/>
                </a:solidFill>
                <a:latin typeface="+mn-lt"/>
                <a:ea typeface="+mn-ea"/>
                <a:cs typeface="+mn-cs"/>
                <a:hlinkClick r:id="rId4" tooltip="Body Parser"/>
              </a:rPr>
              <a:t>body-parser</a:t>
            </a:r>
            <a:r>
              <a:rPr lang="en-US" sz="1200" b="0" i="0" u="none" strike="noStrike" kern="120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hlinkClick r:id="rId5" tooltip="Embed JS"/>
              </a:rPr>
              <a:t>ejs</a:t>
            </a:r>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Anytime we restart our app, all of the user sessions are lost,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we can use a </a:t>
            </a:r>
            <a:r>
              <a:rPr lang="en-US" sz="1200" b="0" i="0" kern="1200" dirty="0" err="1" smtClean="0">
                <a:solidFill>
                  <a:schemeClr val="tx1"/>
                </a:solidFill>
                <a:latin typeface="+mn-lt"/>
                <a:ea typeface="+mn-ea"/>
                <a:cs typeface="+mn-cs"/>
              </a:rPr>
              <a:t>Redis</a:t>
            </a:r>
            <a:r>
              <a:rPr lang="en-US" sz="1200" b="0" i="0" kern="1200" dirty="0" smtClean="0">
                <a:solidFill>
                  <a:schemeClr val="tx1"/>
                </a:solidFill>
                <a:latin typeface="+mn-lt"/>
                <a:ea typeface="+mn-ea"/>
                <a:cs typeface="+mn-cs"/>
              </a:rPr>
              <a:t> store.</a:t>
            </a:r>
          </a:p>
          <a:p>
            <a:endParaRPr lang="en-US" sz="1200" b="0" i="0" kern="1200" dirty="0" smtClean="0">
              <a:solidFill>
                <a:schemeClr val="tx1"/>
              </a:solidFill>
              <a:latin typeface="+mn-lt"/>
              <a:ea typeface="+mn-ea"/>
              <a:cs typeface="+mn-cs"/>
            </a:endParaRPr>
          </a:p>
          <a:p>
            <a:r>
              <a:rPr lang="en-US" sz="1200" b="1" i="0" u="none" strike="noStrike" kern="1200" dirty="0" smtClean="0">
                <a:solidFill>
                  <a:schemeClr val="tx1"/>
                </a:solidFill>
                <a:latin typeface="+mn-lt"/>
                <a:ea typeface="+mn-ea"/>
                <a:cs typeface="+mn-cs"/>
                <a:hlinkClick r:id="rId6"/>
              </a:rPr>
              <a:t>Node Security Project</a:t>
            </a:r>
            <a:r>
              <a:rPr lang="en-US" sz="1200" b="0" i="0" u="none" strike="noStrike" kern="120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Security bugs in third party modules should be reported, Your email will be acknowledged within 24 hours,</a:t>
            </a:r>
            <a:endParaRPr lang="en-US" sz="1200" b="0" i="0" u="none" strike="noStrike" kern="1200" baseline="0" dirty="0" smtClean="0">
              <a:solidFill>
                <a:schemeClr val="tx1"/>
              </a:solidFill>
              <a:latin typeface="+mn-lt"/>
              <a:ea typeface="+mn-ea"/>
              <a:cs typeface="+mn-cs"/>
            </a:endParaRPr>
          </a:p>
          <a:p>
            <a:r>
              <a:rPr lang="en-US" dirty="0" smtClean="0"/>
              <a:t>https://nodejs.org/about/security/</a:t>
            </a:r>
          </a:p>
          <a:p>
            <a:endParaRPr lang="en-US" dirty="0" smtClean="0"/>
          </a:p>
          <a:p>
            <a:r>
              <a:rPr lang="en-US" sz="1200" b="0" i="0" u="none" strike="noStrike" kern="1200" dirty="0" smtClean="0">
                <a:solidFill>
                  <a:schemeClr val="tx1"/>
                </a:solidFill>
                <a:latin typeface="+mn-lt"/>
                <a:ea typeface="+mn-ea"/>
                <a:cs typeface="+mn-cs"/>
                <a:hlinkClick r:id="rId7"/>
              </a:rPr>
              <a:t>Node.js is getting more and more mature</a:t>
            </a:r>
            <a:r>
              <a:rPr lang="en-US" sz="1200" b="0" i="0" kern="1200" dirty="0" smtClean="0">
                <a:solidFill>
                  <a:schemeClr val="tx1"/>
                </a:solidFill>
                <a:latin typeface="+mn-lt"/>
                <a:ea typeface="+mn-ea"/>
                <a:cs typeface="+mn-cs"/>
              </a:rPr>
              <a:t>, no doubt - despite this, not a lot of security guidelines are out there.</a:t>
            </a:r>
          </a:p>
          <a:p>
            <a:endParaRPr lang="en-US"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latin typeface="+mn-lt"/>
                <a:ea typeface="+mn-ea"/>
                <a:cs typeface="+mn-cs"/>
              </a:rPr>
              <a:t>Static code analysis: </a:t>
            </a:r>
            <a:r>
              <a:rPr lang="en-US" sz="1200" b="0" i="0" kern="1200" dirty="0" smtClean="0">
                <a:solidFill>
                  <a:schemeClr val="tx1"/>
                </a:solidFill>
                <a:latin typeface="+mn-lt"/>
                <a:ea typeface="+mn-ea"/>
                <a:cs typeface="+mn-cs"/>
              </a:rPr>
              <a:t>Static code analysis can catch a lot of potential problems</a:t>
            </a:r>
            <a:endParaRPr lang="en-US" sz="1200" b="1"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hlinkClick r:id="rId8"/>
              </a:rPr>
              <a:t>JSLint</a:t>
            </a:r>
            <a:r>
              <a:rPr lang="en-US" sz="1200" b="0" i="0" kern="1200" dirty="0" smtClean="0">
                <a:solidFill>
                  <a:schemeClr val="tx1"/>
                </a:solidFill>
                <a:latin typeface="+mn-lt"/>
                <a:ea typeface="+mn-ea"/>
                <a:cs typeface="+mn-cs"/>
              </a:rPr>
              <a:t>, </a:t>
            </a:r>
            <a:r>
              <a:rPr lang="en-US" sz="1200" b="0" i="0" u="none" strike="noStrike" kern="1200" dirty="0" err="1" smtClean="0">
                <a:solidFill>
                  <a:schemeClr val="tx1"/>
                </a:solidFill>
                <a:latin typeface="+mn-lt"/>
                <a:ea typeface="+mn-ea"/>
                <a:cs typeface="+mn-cs"/>
                <a:hlinkClick r:id="rId9"/>
              </a:rPr>
              <a:t>JSHint</a:t>
            </a:r>
            <a:r>
              <a:rPr lang="en-US" sz="1200" b="0" i="0" kern="1200" dirty="0" smtClean="0">
                <a:solidFill>
                  <a:schemeClr val="tx1"/>
                </a:solidFill>
                <a:latin typeface="+mn-lt"/>
                <a:ea typeface="+mn-ea"/>
                <a:cs typeface="+mn-cs"/>
              </a:rPr>
              <a:t> or </a:t>
            </a:r>
            <a:r>
              <a:rPr lang="en-US" sz="1200" b="0" i="0" u="none" strike="noStrike" kern="1200" dirty="0" err="1" smtClean="0">
                <a:solidFill>
                  <a:schemeClr val="tx1"/>
                </a:solidFill>
                <a:latin typeface="+mn-lt"/>
                <a:ea typeface="+mn-ea"/>
                <a:cs typeface="+mn-cs"/>
                <a:hlinkClick r:id="rId10"/>
              </a:rPr>
              <a:t>ESLint</a:t>
            </a:r>
            <a:endParaRPr lang="en-US" sz="1200" b="0" i="0" u="none" strike="noStrike" kern="1200" dirty="0" smtClean="0">
              <a:solidFill>
                <a:schemeClr val="tx1"/>
              </a:solidFill>
              <a:latin typeface="+mn-lt"/>
              <a:ea typeface="+mn-ea"/>
              <a:cs typeface="+mn-cs"/>
            </a:endParaRPr>
          </a:p>
          <a:p>
            <a:endParaRPr lang="en-US" sz="1200" b="0" i="0" u="none" strike="noStrike" kern="1200" dirty="0" smtClean="0">
              <a:solidFill>
                <a:schemeClr val="tx1"/>
              </a:solidFill>
              <a:latin typeface="+mn-lt"/>
              <a:ea typeface="+mn-ea"/>
              <a:cs typeface="+mn-cs"/>
            </a:endParaRPr>
          </a:p>
          <a:p>
            <a:endParaRPr lang="en-US" sz="1200" b="0" i="0" u="none" strike="noStrike" kern="1200" dirty="0" smtClean="0">
              <a:solidFill>
                <a:schemeClr val="tx1"/>
              </a:solidFill>
              <a:latin typeface="+mn-lt"/>
              <a:ea typeface="+mn-ea"/>
              <a:cs typeface="+mn-cs"/>
            </a:endParaRPr>
          </a:p>
          <a:p>
            <a:endParaRPr lang="en-US" sz="1200" b="0" i="0" u="none" strike="noStrike" kern="1200" dirty="0" smtClean="0">
              <a:solidFill>
                <a:schemeClr val="tx1"/>
              </a:solidFill>
              <a:latin typeface="+mn-lt"/>
              <a:ea typeface="+mn-ea"/>
              <a:cs typeface="+mn-cs"/>
            </a:endParaRPr>
          </a:p>
          <a:p>
            <a:r>
              <a:rPr lang="en-US" sz="1200" b="0" i="0" u="none" strike="noStrike" kern="1200" dirty="0" smtClean="0">
                <a:solidFill>
                  <a:schemeClr val="tx1"/>
                </a:solidFill>
                <a:latin typeface="+mn-lt"/>
                <a:ea typeface="+mn-ea"/>
                <a:cs typeface="+mn-cs"/>
              </a:rPr>
              <a:t>REST Security</a:t>
            </a:r>
          </a:p>
          <a:p>
            <a:endParaRPr lang="en-US" sz="1200" b="0" i="0" u="none" strike="noStrike" kern="1200" dirty="0" smtClean="0">
              <a:solidFill>
                <a:schemeClr val="tx1"/>
              </a:solidFill>
              <a:latin typeface="+mn-lt"/>
              <a:ea typeface="+mn-ea"/>
              <a:cs typeface="+mn-cs"/>
            </a:endParaRPr>
          </a:p>
          <a:p>
            <a:r>
              <a:rPr lang="en-US" dirty="0" smtClean="0"/>
              <a:t>http://thejackalofjavascript.com/architecting-a-restful-node-js-app/</a:t>
            </a:r>
            <a:endParaRPr lang="en-US" dirty="0"/>
          </a:p>
        </p:txBody>
      </p:sp>
      <p:sp>
        <p:nvSpPr>
          <p:cNvPr id="4" name="Slide Number Placeholder 3"/>
          <p:cNvSpPr>
            <a:spLocks noGrp="1"/>
          </p:cNvSpPr>
          <p:nvPr>
            <p:ph type="sldNum" sz="quarter" idx="10"/>
          </p:nvPr>
        </p:nvSpPr>
        <p:spPr/>
        <p:txBody>
          <a:bodyPr/>
          <a:lstStyle/>
          <a:p>
            <a:fld id="{5EC9AB2E-1378-425F-9875-4FB2468036B3}" type="slidenum">
              <a:rPr lang="en-US" smtClean="0"/>
              <a:pPr/>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a:t>
            </a:r>
            <a:r>
              <a:rPr lang="en-US" dirty="0" err="1" smtClean="0"/>
              <a:t>ngIf</a:t>
            </a:r>
            <a:r>
              <a:rPr lang="en-US" dirty="0" smtClean="0"/>
              <a:t>, angular2 removes the element from DOM, stops change detection for the associated component, detaches it from DOM events and destroys the component.</a:t>
            </a:r>
          </a:p>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69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 really expected to "wink" the component like this, toggling visibility would be the better choice. In most UIs, when we "close" a component we're unlikely see it again for a long time, if ever. The </a:t>
            </a:r>
            <a:r>
              <a:rPr lang="en-US" dirty="0" err="1" smtClean="0"/>
              <a:t>ngIf</a:t>
            </a:r>
            <a:r>
              <a:rPr lang="en-US" dirty="0" smtClean="0"/>
              <a:t> would be preferred in that case.</a:t>
            </a:r>
          </a:p>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73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mtClean="0"/>
              <a:t>https://angular.io/docs/ts/latest/guide/pipes.html#!#no-filter-pipe</a:t>
            </a:r>
            <a:endParaRPr lang="en-US"/>
          </a:p>
        </p:txBody>
      </p:sp>
      <p:sp>
        <p:nvSpPr>
          <p:cNvPr id="4" name="Slide Number Placeholder 3"/>
          <p:cNvSpPr>
            <a:spLocks noGrp="1"/>
          </p:cNvSpPr>
          <p:nvPr>
            <p:ph type="sldNum" sz="quarter" idx="10"/>
          </p:nvPr>
        </p:nvSpPr>
        <p:spPr/>
        <p:txBody>
          <a:bodyPr/>
          <a:lstStyle/>
          <a:p>
            <a:fld id="{17390B4B-D349-4722-8882-DFA8A6D00D16}" type="slidenum">
              <a:rPr lang="en-US" smtClean="0"/>
              <a:pPr/>
              <a:t>80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85</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86</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injector tree allows us to define injector providers for a specific component and its children</a:t>
            </a:r>
          </a:p>
          <a:p>
            <a:r>
              <a:rPr lang="en-US" dirty="0" smtClean="0"/>
              <a:t>With the code above, if we ask </a:t>
            </a:r>
            <a:r>
              <a:rPr lang="en-US" dirty="0" err="1" smtClean="0"/>
              <a:t>grandChild</a:t>
            </a:r>
            <a:r>
              <a:rPr lang="en-US" dirty="0" smtClean="0"/>
              <a:t> for a dependency of type Car we’ll get back an instance of type Convertible, because it defines it’s own provider for that type. However, if we ask for a dependency of type Engine, we simply get an instance of the </a:t>
            </a:r>
            <a:r>
              <a:rPr lang="en-US" dirty="0" err="1" smtClean="0"/>
              <a:t>classEngine</a:t>
            </a:r>
            <a:r>
              <a:rPr lang="en-US" dirty="0" smtClean="0"/>
              <a:t>, because </a:t>
            </a:r>
            <a:r>
              <a:rPr lang="en-US" dirty="0" err="1" smtClean="0"/>
              <a:t>grandChild</a:t>
            </a:r>
            <a:r>
              <a:rPr lang="en-US" dirty="0" smtClean="0"/>
              <a:t> will ask it’s parent injector (recursively) until an injector has providers defined for that type. If this is entirely new to you, all this has been covered in our last </a:t>
            </a:r>
            <a:r>
              <a:rPr lang="en-US" dirty="0" smtClean="0">
                <a:hlinkClick r:id="rId3"/>
              </a:rPr>
              <a:t>article</a:t>
            </a:r>
            <a:r>
              <a:rPr lang="en-US" dirty="0" smtClean="0"/>
              <a:t> on DI.</a:t>
            </a:r>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106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116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now happens is, that &lt;custom-video&gt; would get an instance of </a:t>
            </a:r>
            <a:r>
              <a:rPr lang="en-US" dirty="0" err="1" smtClean="0"/>
              <a:t>SpecificVideoService</a:t>
            </a:r>
            <a:r>
              <a:rPr lang="en-US" dirty="0" smtClean="0"/>
              <a:t> but it actually needs an instance of </a:t>
            </a:r>
            <a:r>
              <a:rPr lang="en-US" dirty="0" err="1" smtClean="0"/>
              <a:t>VideoService</a:t>
            </a:r>
            <a:r>
              <a:rPr lang="en-US" dirty="0" smtClean="0"/>
              <a:t>. However, due to the lookup that happens in the injector tree, the provider defined in &lt;video-player&gt; is the next one that is available. How can we get around that? This is exactly where </a:t>
            </a:r>
            <a:r>
              <a:rPr lang="en-US" dirty="0" err="1" smtClean="0"/>
              <a:t>viewProviders</a:t>
            </a:r>
            <a:r>
              <a:rPr lang="en-US" dirty="0" smtClean="0"/>
              <a:t> come in. With </a:t>
            </a:r>
            <a:r>
              <a:rPr lang="en-US" dirty="0" err="1" smtClean="0"/>
              <a:t>viewProviders</a:t>
            </a:r>
            <a:r>
              <a:rPr lang="en-US" dirty="0" smtClean="0"/>
              <a:t> we can tell the DI system very specifically, which providers are available to which child injectors (Light DOM or Shadow DOM).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117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whenever a component of &lt;video-player&gt;’s view asks for something of type </a:t>
            </a:r>
            <a:r>
              <a:rPr lang="en-US" dirty="0" err="1" smtClean="0"/>
              <a:t>VideoService</a:t>
            </a:r>
            <a:r>
              <a:rPr lang="en-US" dirty="0" smtClean="0"/>
              <a:t>, it’ll get an instance of </a:t>
            </a:r>
            <a:r>
              <a:rPr lang="en-US" dirty="0" err="1" smtClean="0"/>
              <a:t>SpecificVideoService</a:t>
            </a:r>
            <a:r>
              <a:rPr lang="en-US" dirty="0" smtClean="0"/>
              <a:t> as expected. Other child components from the outside world that ask for the same type however, won’t see this provider and will continue with the lookup in the injector tree. Which means &lt;custom-video&gt;now gets an expected instance from another parent injector without even knowing that&lt;video-player&gt; actually introduces its own provider.</a:t>
            </a:r>
          </a:p>
          <a:p>
            <a:endParaRPr lang="en-US" dirty="0" smtClean="0"/>
          </a:p>
          <a:p>
            <a:r>
              <a:rPr lang="en-US" b="1" dirty="0" smtClean="0"/>
              <a:t>View Providers are also only available in components</a:t>
            </a:r>
            <a:r>
              <a:rPr lang="en-US" dirty="0" smtClean="0"/>
              <a:t>, not in directives. That’s simply because a directive doesn’t have its own view</a:t>
            </a:r>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118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125</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127</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129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8</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139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140</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141</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142</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143</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There is an exception: </a:t>
            </a:r>
            <a:r>
              <a:rPr lang="en-US" dirty="0" err="1" smtClean="0"/>
              <a:t>NgForm</a:t>
            </a:r>
            <a:r>
              <a:rPr lang="en-US" sz="1200" b="0" i="0" kern="1200" dirty="0" smtClean="0">
                <a:solidFill>
                  <a:schemeClr val="tx1"/>
                </a:solidFill>
                <a:latin typeface="+mn-lt"/>
                <a:ea typeface="+mn-ea"/>
                <a:cs typeface="+mn-cs"/>
              </a:rPr>
              <a:t> won't be applied to a </a:t>
            </a:r>
            <a:r>
              <a:rPr lang="en-US" dirty="0" smtClean="0"/>
              <a:t>&lt;form&gt;</a:t>
            </a:r>
            <a:r>
              <a:rPr lang="en-US" sz="1200" b="0" i="0" kern="1200" dirty="0" smtClean="0">
                <a:solidFill>
                  <a:schemeClr val="tx1"/>
                </a:solidFill>
                <a:latin typeface="+mn-lt"/>
                <a:ea typeface="+mn-ea"/>
                <a:cs typeface="+mn-cs"/>
              </a:rPr>
              <a:t> that has </a:t>
            </a:r>
            <a:r>
              <a:rPr lang="en-US" dirty="0" err="1" smtClean="0"/>
              <a:t>formGroup</a:t>
            </a:r>
            <a:r>
              <a:rPr lang="en-US" sz="1200" b="0" i="0" kern="1200" dirty="0" smtClean="0">
                <a:solidFill>
                  <a:schemeClr val="tx1"/>
                </a:solidFill>
                <a:latin typeface="+mn-lt"/>
                <a:ea typeface="+mn-ea"/>
                <a:cs typeface="+mn-cs"/>
              </a:rPr>
              <a:t>.</a:t>
            </a:r>
          </a:p>
          <a:p>
            <a:r>
              <a:rPr lang="en-US" sz="1200" b="0" i="0" kern="1200" dirty="0" err="1" smtClean="0">
                <a:solidFill>
                  <a:schemeClr val="tx1"/>
                </a:solidFill>
                <a:latin typeface="+mn-lt"/>
                <a:ea typeface="+mn-ea"/>
                <a:cs typeface="+mn-cs"/>
              </a:rPr>
              <a:t>form:</a:t>
            </a:r>
            <a:r>
              <a:rPr lang="en-US" sz="1200" b="1" i="0" kern="1200" dirty="0" err="1" smtClean="0">
                <a:solidFill>
                  <a:schemeClr val="tx1"/>
                </a:solidFill>
                <a:latin typeface="+mn-lt"/>
                <a:ea typeface="+mn-ea"/>
                <a:cs typeface="+mn-cs"/>
              </a:rPr>
              <a:t>not</a:t>
            </a:r>
            <a:r>
              <a:rPr lang="en-US" sz="1200" b="0" i="0" kern="1200" dirty="0" smtClean="0">
                <a:solidFill>
                  <a:schemeClr val="tx1"/>
                </a:solidFill>
                <a:latin typeface="+mn-lt"/>
                <a:ea typeface="+mn-ea"/>
                <a:cs typeface="+mn-cs"/>
              </a:rPr>
              <a:t>([</a:t>
            </a:r>
            <a:r>
              <a:rPr lang="en-US" sz="1200" b="0" i="0" kern="1200" dirty="0" err="1" smtClean="0">
                <a:solidFill>
                  <a:schemeClr val="tx1"/>
                </a:solidFill>
                <a:latin typeface="+mn-lt"/>
                <a:ea typeface="+mn-ea"/>
                <a:cs typeface="+mn-cs"/>
              </a:rPr>
              <a:t>ngNoForm</a:t>
            </a:r>
            <a:r>
              <a:rPr lang="en-US" sz="1200" b="0" i="0" kern="1200" dirty="0" smtClean="0">
                <a:solidFill>
                  <a:schemeClr val="tx1"/>
                </a:solidFill>
                <a:latin typeface="+mn-lt"/>
                <a:ea typeface="+mn-ea"/>
                <a:cs typeface="+mn-cs"/>
              </a:rPr>
              <a:t>]):</a:t>
            </a:r>
            <a:r>
              <a:rPr lang="en-US" sz="1200" b="1" i="0" kern="1200" dirty="0" smtClean="0">
                <a:solidFill>
                  <a:schemeClr val="tx1"/>
                </a:solidFill>
                <a:latin typeface="+mn-lt"/>
                <a:ea typeface="+mn-ea"/>
                <a:cs typeface="+mn-cs"/>
              </a:rPr>
              <a:t>not</a:t>
            </a:r>
            <a:r>
              <a:rPr lang="en-US" sz="1200" b="0" i="0" kern="1200" dirty="0" smtClean="0">
                <a:solidFill>
                  <a:schemeClr val="tx1"/>
                </a:solidFill>
                <a:latin typeface="+mn-lt"/>
                <a:ea typeface="+mn-ea"/>
                <a:cs typeface="+mn-cs"/>
              </a:rPr>
              <a:t>([</a:t>
            </a:r>
            <a:r>
              <a:rPr lang="en-US" sz="1200" b="0" i="0" kern="1200" dirty="0" err="1" smtClean="0">
                <a:solidFill>
                  <a:schemeClr val="tx1"/>
                </a:solidFill>
                <a:latin typeface="+mn-lt"/>
                <a:ea typeface="+mn-ea"/>
                <a:cs typeface="+mn-cs"/>
              </a:rPr>
              <a:t>formGroup</a:t>
            </a:r>
            <a:r>
              <a:rPr lang="en-US" sz="1200" b="0" i="0" kern="1200" dirty="0" smtClean="0">
                <a:solidFill>
                  <a:schemeClr val="tx1"/>
                </a:solidFill>
                <a:latin typeface="+mn-lt"/>
                <a:ea typeface="+mn-ea"/>
                <a:cs typeface="+mn-cs"/>
              </a:rPr>
              <a:t>]),</a:t>
            </a:r>
            <a:r>
              <a:rPr lang="en-US" sz="1200" b="0" i="0" kern="1200" dirty="0" err="1" smtClean="0">
                <a:solidFill>
                  <a:schemeClr val="tx1"/>
                </a:solidFill>
                <a:latin typeface="+mn-lt"/>
                <a:ea typeface="+mn-ea"/>
                <a:cs typeface="+mn-cs"/>
              </a:rPr>
              <a:t>ngForm</a:t>
            </a:r>
            <a:r>
              <a:rPr lang="en-US" sz="1200" b="0" i="0" kern="1200" dirty="0" smtClean="0">
                <a:solidFill>
                  <a:schemeClr val="tx1"/>
                </a:solidFill>
                <a:latin typeface="+mn-lt"/>
                <a:ea typeface="+mn-ea"/>
                <a:cs typeface="+mn-cs"/>
              </a:rPr>
              <a:t>,[</a:t>
            </a:r>
            <a:r>
              <a:rPr lang="en-US" sz="1200" b="0" i="0" kern="1200" dirty="0" err="1" smtClean="0">
                <a:solidFill>
                  <a:schemeClr val="tx1"/>
                </a:solidFill>
                <a:latin typeface="+mn-lt"/>
                <a:ea typeface="+mn-ea"/>
                <a:cs typeface="+mn-cs"/>
              </a:rPr>
              <a:t>ngForm</a:t>
            </a:r>
            <a:r>
              <a:rPr lang="en-US" sz="1200" b="0" i="0" kern="1200" dirty="0" smtClean="0">
                <a:solidFill>
                  <a:schemeClr val="tx1"/>
                </a:solidFill>
                <a:latin typeface="+mn-lt"/>
                <a:ea typeface="+mn-ea"/>
                <a:cs typeface="+mn-cs"/>
              </a:rPr>
              <a:t>]</a:t>
            </a:r>
          </a:p>
          <a:p>
            <a:r>
              <a:rPr lang="en-US" sz="1200" b="0" i="0" kern="1200" dirty="0" smtClean="0">
                <a:solidFill>
                  <a:schemeClr val="tx1"/>
                </a:solidFill>
                <a:latin typeface="+mn-lt"/>
                <a:ea typeface="+mn-ea"/>
                <a:cs typeface="+mn-cs"/>
              </a:rPr>
              <a:t>This means you </a:t>
            </a:r>
            <a:r>
              <a:rPr lang="en-US" sz="1200" b="0" i="1" kern="1200" dirty="0" smtClean="0">
                <a:solidFill>
                  <a:schemeClr val="tx1"/>
                </a:solidFill>
                <a:latin typeface="+mn-lt"/>
                <a:ea typeface="+mn-ea"/>
                <a:cs typeface="+mn-cs"/>
              </a:rPr>
              <a:t>could</a:t>
            </a:r>
            <a:r>
              <a:rPr lang="en-US" sz="1200" b="0" i="0" kern="1200" dirty="0" smtClean="0">
                <a:solidFill>
                  <a:schemeClr val="tx1"/>
                </a:solidFill>
                <a:latin typeface="+mn-lt"/>
                <a:ea typeface="+mn-ea"/>
                <a:cs typeface="+mn-cs"/>
              </a:rPr>
              <a:t> have a form that doesn't get </a:t>
            </a:r>
            <a:r>
              <a:rPr lang="en-US" dirty="0" err="1" smtClean="0"/>
              <a:t>NgForm</a:t>
            </a:r>
            <a:r>
              <a:rPr lang="en-US" sz="1200" b="0" i="0" kern="1200" dirty="0" err="1" smtClean="0">
                <a:solidFill>
                  <a:schemeClr val="tx1"/>
                </a:solidFill>
                <a:latin typeface="+mn-lt"/>
                <a:ea typeface="+mn-ea"/>
                <a:cs typeface="+mn-cs"/>
              </a:rPr>
              <a:t>applied</a:t>
            </a:r>
            <a:r>
              <a:rPr lang="en-US" sz="1200" b="0" i="0" kern="1200" dirty="0" smtClean="0">
                <a:solidFill>
                  <a:schemeClr val="tx1"/>
                </a:solidFill>
                <a:latin typeface="+mn-lt"/>
                <a:ea typeface="+mn-ea"/>
                <a:cs typeface="+mn-cs"/>
              </a:rPr>
              <a:t> by using the </a:t>
            </a:r>
            <a:r>
              <a:rPr lang="en-US" dirty="0" err="1" smtClean="0"/>
              <a:t>ngNoForm</a:t>
            </a:r>
            <a:r>
              <a:rPr lang="en-US" sz="1200" b="0" i="0" kern="1200" dirty="0" smtClean="0">
                <a:solidFill>
                  <a:schemeClr val="tx1"/>
                </a:solidFill>
                <a:latin typeface="+mn-lt"/>
                <a:ea typeface="+mn-ea"/>
                <a:cs typeface="+mn-cs"/>
              </a:rPr>
              <a:t> attribute.</a:t>
            </a:r>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144</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145</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9</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147</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148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7390B4B-D349-4722-8882-DFA8A6D00D16}"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11/24/2016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1D8BD707-D9CF-40AE-B4C6-C98DA3205C09}" type="datetimeFigureOut">
              <a:rPr lang="en-US" smtClean="0"/>
              <a:pPr/>
              <a:t>11/24/2016</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oleObject" Target="../embeddings/oleObject31.bin"/></Relationships>
</file>

<file path=ppt/slides/_rels/slide1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oleObject" Target="../embeddings/oleObject32.bin"/></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oleObject" Target="../embeddings/oleObject33.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34.bin"/></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35.bin"/></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34.vml"/><Relationship Id="rId4" Type="http://schemas.openxmlformats.org/officeDocument/2006/relationships/oleObject" Target="../embeddings/oleObject36.bin"/></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oleObject" Target="../embeddings/oleObject37.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oleObject" Target="../embeddings/oleObject39.bin"/><Relationship Id="rId4" Type="http://schemas.openxmlformats.org/officeDocument/2006/relationships/oleObject" Target="../embeddings/oleObject38.bin"/></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oleObject" Target="../embeddings/oleObject43.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40.v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41.v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42.v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44.v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45.v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46.v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7.v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48.v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49.v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51.v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52.vml"/></Relationships>
</file>

<file path=ppt/slides/_rels/slide185.xml.rels><?xml version="1.0" encoding="UTF-8" standalone="yes"?>
<Relationships xmlns="http://schemas.openxmlformats.org/package/2006/relationships"><Relationship Id="rId2" Type="http://schemas.openxmlformats.org/officeDocument/2006/relationships/hyperlink" Target="https://github.com/Microsoft/TypeScript/wiki/Coding-guidelines"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53.v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54.v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55.v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56.v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57.v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58.v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59.v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60.v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61.v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62.v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63.v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64.v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65.vml"/></Relationships>
</file>

<file path=ppt/slides/_rels/slide236.xml.rels><?xml version="1.0" encoding="UTF-8" standalone="yes"?>
<Relationships xmlns="http://schemas.openxmlformats.org/package/2006/relationships"><Relationship Id="rId2" Type="http://schemas.openxmlformats.org/officeDocument/2006/relationships/hyperlink" Target="https://angular.io/template-syntax.html"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66.v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67.v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68.v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69.v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70.v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71.v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72.v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73.vml"/></Relationships>
</file>

<file path=ppt/slides/_rels/slide256.xml.rels><?xml version="1.0" encoding="UTF-8" standalone="yes"?>
<Relationships xmlns="http://schemas.openxmlformats.org/package/2006/relationships"><Relationship Id="rId2" Type="http://schemas.openxmlformats.org/officeDocument/2006/relationships/hyperlink" Target="mailto:puneetvashisht@gmail.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nodejs.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oleObject" Target="../embeddings/oleObject17.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19.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76.xml.rels><?xml version="1.0" encoding="UTF-8" standalone="yes"?>
<Relationships xmlns="http://schemas.openxmlformats.org/package/2006/relationships"><Relationship Id="rId3" Type="http://schemas.openxmlformats.org/officeDocument/2006/relationships/hyperlink" Target="https://developer.mozilla.org/en/docs/Web/API/DocumentFragment" TargetMode="External"/><Relationship Id="rId2" Type="http://schemas.openxmlformats.org/officeDocument/2006/relationships/hyperlink" Target="https://developer.mozilla.org/en-US/docs/Web/HTML/Element/template"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oleObject" Target="../embeddings/oleObject21.bin"/></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oleObject" Target="../embeddings/oleObject22.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23.bin"/></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24.bin"/></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25.bin"/></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26.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oleObject" Target="../embeddings/oleObject27.bin"/></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28.bin"/></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oleObject" Target="../embeddings/oleObject29.bin"/></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oleObject" Target="../embeddings/oleObject30.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Angular JS 2</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563" name="Object 3"/>
          <p:cNvGraphicFramePr>
            <a:graphicFrameLocks noChangeAspect="1"/>
          </p:cNvGraphicFramePr>
          <p:nvPr/>
        </p:nvGraphicFramePr>
        <p:xfrm>
          <a:off x="1068388" y="533400"/>
          <a:ext cx="7008812" cy="3962400"/>
        </p:xfrm>
        <a:graphic>
          <a:graphicData uri="http://schemas.openxmlformats.org/presentationml/2006/ole">
            <p:oleObj spid="_x0000_s66563" name="Picture" r:id="rId4" imgW="7009524" imgH="3961905" progId="StaticDib">
              <p:embed/>
            </p:oleObj>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2 DI</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Injector</a:t>
            </a:r>
            <a:r>
              <a:rPr lang="en-US" dirty="0" smtClean="0"/>
              <a:t> - The injector object that exposes APIs to us to create instances of dependencies.</a:t>
            </a:r>
          </a:p>
          <a:p>
            <a:r>
              <a:rPr lang="en-US" b="1" dirty="0" smtClean="0"/>
              <a:t>Provider</a:t>
            </a:r>
            <a:r>
              <a:rPr lang="en-US" dirty="0" smtClean="0"/>
              <a:t> - A provider is like a recipe that tells the injector </a:t>
            </a:r>
            <a:r>
              <a:rPr lang="en-US" b="1" dirty="0" smtClean="0"/>
              <a:t>how</a:t>
            </a:r>
            <a:r>
              <a:rPr lang="en-US" dirty="0" smtClean="0"/>
              <a:t> to create an instance of a dependency. A provider takes a token and maps that to a factory function that creates an object.</a:t>
            </a:r>
          </a:p>
          <a:p>
            <a:r>
              <a:rPr lang="en-US" b="1" dirty="0" smtClean="0"/>
              <a:t>Dependency</a:t>
            </a:r>
            <a:r>
              <a:rPr lang="en-US" dirty="0" smtClean="0"/>
              <a:t> - A dependency is the </a:t>
            </a:r>
            <a:r>
              <a:rPr lang="en-US" b="1" dirty="0" smtClean="0"/>
              <a:t>type</a:t>
            </a:r>
            <a:r>
              <a:rPr lang="en-US" dirty="0" smtClean="0"/>
              <a:t> of which an object should be created.</a:t>
            </a:r>
          </a:p>
          <a:p>
            <a:endParaRPr 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Transient Dependencies and Child Injectors</a:t>
            </a:r>
            <a:br>
              <a:rPr lang="en-US" b="1" dirty="0" smtClean="0"/>
            </a:br>
            <a:endParaRPr lang="en-US" dirty="0"/>
          </a:p>
        </p:txBody>
      </p:sp>
      <p:pic>
        <p:nvPicPr>
          <p:cNvPr id="16386" name="Picture 2"/>
          <p:cNvPicPr>
            <a:picLocks noChangeAspect="1" noChangeArrowheads="1"/>
          </p:cNvPicPr>
          <p:nvPr/>
        </p:nvPicPr>
        <p:blipFill>
          <a:blip r:embed="rId2"/>
          <a:srcRect/>
          <a:stretch>
            <a:fillRect/>
          </a:stretch>
        </p:blipFill>
        <p:spPr bwMode="auto">
          <a:xfrm>
            <a:off x="366713" y="1600200"/>
            <a:ext cx="8410575" cy="4586288"/>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t>
            </a:r>
            <a:endParaRPr lang="en-US" dirty="0"/>
          </a:p>
        </p:txBody>
      </p:sp>
      <p:sp>
        <p:nvSpPr>
          <p:cNvPr id="3" name="Content Placeholder 2"/>
          <p:cNvSpPr>
            <a:spLocks noGrp="1"/>
          </p:cNvSpPr>
          <p:nvPr>
            <p:ph idx="1"/>
          </p:nvPr>
        </p:nvSpPr>
        <p:spPr/>
        <p:txBody>
          <a:bodyPr>
            <a:normAutofit/>
          </a:bodyPr>
          <a:lstStyle/>
          <a:p>
            <a:r>
              <a:rPr lang="en-US" dirty="0" smtClean="0"/>
              <a:t>Angular 2’s new dependency injection is very flexible and solves pretty much all the problems in </a:t>
            </a:r>
            <a:r>
              <a:rPr lang="en-US" dirty="0" err="1" smtClean="0"/>
              <a:t>AngularJS</a:t>
            </a:r>
            <a:endParaRPr lang="en-US" dirty="0" smtClean="0"/>
          </a:p>
          <a:p>
            <a:r>
              <a:rPr lang="en-US" dirty="0" smtClean="0"/>
              <a:t>But now</a:t>
            </a:r>
          </a:p>
          <a:p>
            <a:pPr lvl="1"/>
            <a:r>
              <a:rPr lang="en-US" dirty="0" smtClean="0"/>
              <a:t>How Angular treats the relationship between </a:t>
            </a:r>
            <a:r>
              <a:rPr lang="en-US" b="1" dirty="0" smtClean="0"/>
              <a:t>host</a:t>
            </a:r>
            <a:r>
              <a:rPr lang="en-US" dirty="0" smtClean="0"/>
              <a:t> and child injectors</a:t>
            </a:r>
          </a:p>
          <a:p>
            <a:pPr lvl="1"/>
            <a:r>
              <a:rPr lang="en-US" dirty="0" smtClean="0"/>
              <a:t>How the </a:t>
            </a:r>
            <a:r>
              <a:rPr lang="en-US" b="1" dirty="0" smtClean="0"/>
              <a:t>visibility of dependencies</a:t>
            </a:r>
            <a:r>
              <a:rPr lang="en-US" dirty="0" smtClean="0"/>
              <a:t> are handled.</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a:bodyPr>
          <a:lstStyle/>
          <a:p>
            <a:r>
              <a:rPr lang="en-US" dirty="0" smtClean="0"/>
              <a:t>Without Host and visibility</a:t>
            </a:r>
          </a:p>
          <a:p>
            <a:pPr lvl="1"/>
            <a:r>
              <a:rPr lang="en-US" dirty="0" smtClean="0"/>
              <a:t>Imagine the following scenario</a:t>
            </a:r>
          </a:p>
          <a:p>
            <a:pPr lvl="1"/>
            <a:r>
              <a:rPr lang="en-US" dirty="0" smtClean="0"/>
              <a:t>Three nested components that all do their own thing</a:t>
            </a:r>
            <a:endParaRPr lang="en-US" dirty="0"/>
          </a:p>
        </p:txBody>
      </p:sp>
      <p:sp>
        <p:nvSpPr>
          <p:cNvPr id="4" name="Rectangle 3"/>
          <p:cNvSpPr/>
          <p:nvPr/>
        </p:nvSpPr>
        <p:spPr>
          <a:xfrm>
            <a:off x="1828800" y="3962400"/>
            <a:ext cx="6400800" cy="193899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&lt;component-one&gt;</a:t>
            </a:r>
          </a:p>
          <a:p>
            <a:pPr lvl="1"/>
            <a:r>
              <a:rPr lang="en-US" sz="2400" dirty="0" smtClean="0"/>
              <a:t>  &lt;component-two&gt;</a:t>
            </a:r>
          </a:p>
          <a:p>
            <a:pPr lvl="1"/>
            <a:r>
              <a:rPr lang="en-US" sz="2400" dirty="0" smtClean="0"/>
              <a:t>    	&lt;component-three&gt;&lt;/component-three&gt;</a:t>
            </a:r>
          </a:p>
          <a:p>
            <a:pPr lvl="1"/>
            <a:r>
              <a:rPr lang="en-US" sz="2400" dirty="0" smtClean="0"/>
              <a:t>  &lt;/component-two&gt;</a:t>
            </a:r>
          </a:p>
          <a:p>
            <a:r>
              <a:rPr lang="en-US" sz="2400" dirty="0" smtClean="0"/>
              <a:t>&lt;/component-one&gt;</a:t>
            </a:r>
            <a:endParaRPr lang="en-US" sz="2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lstStyle/>
          <a:p>
            <a:r>
              <a:rPr lang="en-US" dirty="0" smtClean="0"/>
              <a:t>In Angular 2, each component creates its own injector which means the code above can be translated to something like this:</a:t>
            </a:r>
            <a:endParaRPr lang="en-US" dirty="0"/>
          </a:p>
        </p:txBody>
      </p:sp>
      <p:sp>
        <p:nvSpPr>
          <p:cNvPr id="4" name="Rectangle 3"/>
          <p:cNvSpPr/>
          <p:nvPr/>
        </p:nvSpPr>
        <p:spPr>
          <a:xfrm>
            <a:off x="3352800" y="3352800"/>
            <a:ext cx="5562600" cy="267765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injector (&lt;component-one&gt;)</a:t>
            </a:r>
          </a:p>
          <a:p>
            <a:r>
              <a:rPr lang="en-US" sz="2400" dirty="0" smtClean="0"/>
              <a:t>      ^</a:t>
            </a:r>
          </a:p>
          <a:p>
            <a:r>
              <a:rPr lang="en-US" sz="2400" dirty="0" smtClean="0"/>
              <a:t>      |</a:t>
            </a:r>
          </a:p>
          <a:p>
            <a:r>
              <a:rPr lang="en-US" sz="2400" dirty="0" smtClean="0"/>
              <a:t>child injector (&lt;component-two&gt;)</a:t>
            </a:r>
          </a:p>
          <a:p>
            <a:r>
              <a:rPr lang="en-US" sz="2400" dirty="0" smtClean="0"/>
              <a:t>      ^</a:t>
            </a:r>
          </a:p>
          <a:p>
            <a:r>
              <a:rPr lang="en-US" sz="2400" dirty="0" smtClean="0"/>
              <a:t>      |</a:t>
            </a:r>
          </a:p>
          <a:p>
            <a:r>
              <a:rPr lang="en-US" sz="2400" dirty="0" smtClean="0"/>
              <a:t>grand child injector (&lt;component-three&gt;)</a:t>
            </a:r>
            <a:endParaRPr lang="en-US" sz="2400" dirty="0"/>
          </a:p>
        </p:txBody>
      </p:sp>
      <p:sp>
        <p:nvSpPr>
          <p:cNvPr id="5" name="Rectangle 4"/>
          <p:cNvSpPr/>
          <p:nvPr/>
        </p:nvSpPr>
        <p:spPr>
          <a:xfrm>
            <a:off x="228600" y="3840540"/>
            <a:ext cx="2743200" cy="156966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400" dirty="0" smtClean="0"/>
              <a:t>^ symbol </a:t>
            </a:r>
            <a:r>
              <a:rPr lang="en-US" sz="2400" dirty="0" err="1" smtClean="0"/>
              <a:t>signalises</a:t>
            </a:r>
            <a:r>
              <a:rPr lang="en-US" sz="2400" dirty="0" smtClean="0"/>
              <a:t> that a child injector is created from it’s parent</a:t>
            </a:r>
            <a:endParaRPr lang="en-US" sz="24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lstStyle/>
          <a:p>
            <a:r>
              <a:rPr lang="en-US" dirty="0" smtClean="0"/>
              <a:t>We could also translate it to this</a:t>
            </a:r>
            <a:endParaRPr lang="en-US" dirty="0"/>
          </a:p>
        </p:txBody>
      </p:sp>
      <p:sp>
        <p:nvSpPr>
          <p:cNvPr id="4" name="Rectangle 3"/>
          <p:cNvSpPr/>
          <p:nvPr/>
        </p:nvSpPr>
        <p:spPr>
          <a:xfrm>
            <a:off x="457200" y="3090208"/>
            <a:ext cx="8153400" cy="193899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err="1" smtClean="0"/>
              <a:t>var</a:t>
            </a:r>
            <a:r>
              <a:rPr lang="en-US" sz="2400" dirty="0" smtClean="0"/>
              <a:t> injector = </a:t>
            </a:r>
            <a:r>
              <a:rPr lang="en-US" sz="2400" dirty="0" err="1" smtClean="0"/>
              <a:t>ReflectiveInjector.resolveAndCreate</a:t>
            </a:r>
            <a:r>
              <a:rPr lang="en-US" sz="2400" dirty="0" smtClean="0"/>
              <a:t>();</a:t>
            </a:r>
          </a:p>
          <a:p>
            <a:endParaRPr lang="en-US" sz="2400" dirty="0" smtClean="0"/>
          </a:p>
          <a:p>
            <a:r>
              <a:rPr lang="en-US" sz="2400" dirty="0" err="1" smtClean="0"/>
              <a:t>var</a:t>
            </a:r>
            <a:r>
              <a:rPr lang="en-US" sz="2400" dirty="0" smtClean="0"/>
              <a:t> </a:t>
            </a:r>
            <a:r>
              <a:rPr lang="en-US" sz="2400" dirty="0" err="1" smtClean="0"/>
              <a:t>childInjector</a:t>
            </a:r>
            <a:r>
              <a:rPr lang="en-US" sz="2400" dirty="0" smtClean="0"/>
              <a:t> = </a:t>
            </a:r>
            <a:r>
              <a:rPr lang="en-US" sz="2400" dirty="0" err="1" smtClean="0"/>
              <a:t>injector.resolveAndCreateChild</a:t>
            </a:r>
            <a:r>
              <a:rPr lang="en-US" sz="2400" dirty="0" smtClean="0"/>
              <a:t>();</a:t>
            </a:r>
          </a:p>
          <a:p>
            <a:endParaRPr lang="en-US" sz="2400" dirty="0" smtClean="0"/>
          </a:p>
          <a:p>
            <a:r>
              <a:rPr lang="en-US" sz="2400" dirty="0" err="1" smtClean="0"/>
              <a:t>var</a:t>
            </a:r>
            <a:r>
              <a:rPr lang="en-US" sz="2400" dirty="0" smtClean="0"/>
              <a:t> </a:t>
            </a:r>
            <a:r>
              <a:rPr lang="en-US" sz="2400" dirty="0" err="1" smtClean="0"/>
              <a:t>grandChildInjector</a:t>
            </a:r>
            <a:r>
              <a:rPr lang="en-US" sz="2400" dirty="0" smtClean="0"/>
              <a:t> = </a:t>
            </a:r>
            <a:r>
              <a:rPr lang="en-US" sz="2400" dirty="0" err="1" smtClean="0"/>
              <a:t>childInjector.resolveAndCreateChild</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a:bodyPr>
          <a:lstStyle/>
          <a:p>
            <a:r>
              <a:rPr lang="en-US" sz="2400" dirty="0" smtClean="0"/>
              <a:t>This code is simplified but no providers passed to any of the injectors</a:t>
            </a:r>
          </a:p>
          <a:p>
            <a:r>
              <a:rPr lang="en-US" sz="2400" dirty="0" smtClean="0"/>
              <a:t>Let’s add some actual providers to see how the relationships between the injectors affect dependency instantiation</a:t>
            </a:r>
            <a:endParaRPr lang="en-US" sz="2400" dirty="0"/>
          </a:p>
        </p:txBody>
      </p:sp>
      <p:sp>
        <p:nvSpPr>
          <p:cNvPr id="4" name="Rectangle 3"/>
          <p:cNvSpPr/>
          <p:nvPr/>
        </p:nvSpPr>
        <p:spPr>
          <a:xfrm>
            <a:off x="76200" y="3693855"/>
            <a:ext cx="891540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err="1" smtClean="0"/>
              <a:t>var</a:t>
            </a:r>
            <a:r>
              <a:rPr lang="en-US" sz="2000" dirty="0" smtClean="0"/>
              <a:t> injector = </a:t>
            </a:r>
            <a:r>
              <a:rPr lang="en-US" sz="2000" dirty="0" err="1" smtClean="0"/>
              <a:t>ResolveInjector.resolveAndCreate</a:t>
            </a:r>
            <a:r>
              <a:rPr lang="en-US" sz="2000" dirty="0" smtClean="0"/>
              <a:t>([</a:t>
            </a:r>
          </a:p>
          <a:p>
            <a:pPr lvl="1"/>
            <a:r>
              <a:rPr lang="en-US" sz="2000" dirty="0" smtClean="0"/>
              <a:t>  provide(Car, {</a:t>
            </a:r>
            <a:r>
              <a:rPr lang="en-US" sz="2000" dirty="0" err="1" smtClean="0"/>
              <a:t>useClass</a:t>
            </a:r>
            <a:r>
              <a:rPr lang="en-US" sz="2000" dirty="0" smtClean="0"/>
              <a:t>: Car}),</a:t>
            </a:r>
          </a:p>
          <a:p>
            <a:pPr lvl="1"/>
            <a:r>
              <a:rPr lang="en-US" sz="2000" dirty="0" smtClean="0"/>
              <a:t>  provide(Engine, {</a:t>
            </a:r>
            <a:r>
              <a:rPr lang="en-US" sz="2000" dirty="0" err="1" smtClean="0"/>
              <a:t>useClass</a:t>
            </a:r>
            <a:r>
              <a:rPr lang="en-US" sz="2000" dirty="0" smtClean="0"/>
              <a:t>: Engine})</a:t>
            </a:r>
          </a:p>
          <a:p>
            <a:r>
              <a:rPr lang="en-US" sz="2000" dirty="0" smtClean="0"/>
              <a:t>]);</a:t>
            </a:r>
          </a:p>
          <a:p>
            <a:r>
              <a:rPr lang="en-US" sz="2000" dirty="0" err="1" smtClean="0"/>
              <a:t>var</a:t>
            </a:r>
            <a:r>
              <a:rPr lang="en-US" sz="2000" dirty="0" smtClean="0"/>
              <a:t> </a:t>
            </a:r>
            <a:r>
              <a:rPr lang="en-US" sz="2000" dirty="0" err="1" smtClean="0"/>
              <a:t>childInjector</a:t>
            </a:r>
            <a:r>
              <a:rPr lang="en-US" sz="2000" dirty="0" smtClean="0"/>
              <a:t> = </a:t>
            </a:r>
            <a:r>
              <a:rPr lang="en-US" sz="2000" dirty="0" err="1" smtClean="0"/>
              <a:t>injector.resolveAndCreateChild</a:t>
            </a:r>
            <a:r>
              <a:rPr lang="en-US" sz="2000" dirty="0" smtClean="0"/>
              <a:t>();</a:t>
            </a:r>
          </a:p>
          <a:p>
            <a:endParaRPr lang="en-US" sz="2000" dirty="0" smtClean="0"/>
          </a:p>
          <a:p>
            <a:r>
              <a:rPr lang="en-US" sz="2000" dirty="0" err="1" smtClean="0"/>
              <a:t>var</a:t>
            </a:r>
            <a:r>
              <a:rPr lang="en-US" sz="2000" dirty="0" smtClean="0"/>
              <a:t> </a:t>
            </a:r>
            <a:r>
              <a:rPr lang="en-US" sz="2000" dirty="0" err="1" smtClean="0"/>
              <a:t>grandChildInjector</a:t>
            </a:r>
            <a:r>
              <a:rPr lang="en-US" sz="2000" dirty="0" smtClean="0"/>
              <a:t> = </a:t>
            </a:r>
          </a:p>
          <a:p>
            <a:r>
              <a:rPr lang="en-US" sz="2000" dirty="0" smtClean="0"/>
              <a:t>	</a:t>
            </a:r>
            <a:r>
              <a:rPr lang="en-US" sz="2000" dirty="0" err="1" smtClean="0"/>
              <a:t>childInjector.resolveAndCreateChild</a:t>
            </a:r>
            <a:r>
              <a:rPr lang="en-US" sz="2000" dirty="0" smtClean="0"/>
              <a:t>([provide(Car, {</a:t>
            </a:r>
            <a:r>
              <a:rPr lang="en-US" sz="2000" dirty="0" err="1" smtClean="0"/>
              <a:t>useClass</a:t>
            </a:r>
            <a:r>
              <a:rPr lang="en-US" sz="2000" dirty="0" smtClean="0"/>
              <a:t>: Convertible})</a:t>
            </a:r>
          </a:p>
          <a:p>
            <a:r>
              <a:rPr lang="en-US" sz="2000" dirty="0" smtClean="0"/>
              <a:t>]);</a:t>
            </a:r>
            <a:endParaRPr lang="en-US" sz="20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Where does this host thing come into play? </a:t>
            </a:r>
          </a:p>
          <a:p>
            <a:r>
              <a:rPr lang="en-US" dirty="0" smtClean="0"/>
              <a:t>Get back to the original code with our three nested components.</a:t>
            </a:r>
          </a:p>
          <a:p>
            <a:endParaRPr lang="en-US" dirty="0" smtClean="0"/>
          </a:p>
          <a:p>
            <a:endParaRPr lang="en-US" dirty="0" smtClean="0"/>
          </a:p>
          <a:p>
            <a:endParaRPr lang="en-US" dirty="0" smtClean="0"/>
          </a:p>
          <a:p>
            <a:endParaRPr lang="en-US" dirty="0" smtClean="0"/>
          </a:p>
          <a:p>
            <a:r>
              <a:rPr lang="en-US" dirty="0" smtClean="0"/>
              <a:t>In Angular 2, a component always has a view </a:t>
            </a:r>
          </a:p>
          <a:p>
            <a:pPr lvl="1"/>
            <a:r>
              <a:rPr lang="en-US" dirty="0" smtClean="0"/>
              <a:t>Default view is encapsulated due to the fact that Angular 2 supports Shadow DOM</a:t>
            </a:r>
            <a:endParaRPr lang="en-US" dirty="0"/>
          </a:p>
        </p:txBody>
      </p:sp>
      <p:sp>
        <p:nvSpPr>
          <p:cNvPr id="4" name="Rectangle 3"/>
          <p:cNvSpPr/>
          <p:nvPr/>
        </p:nvSpPr>
        <p:spPr>
          <a:xfrm>
            <a:off x="2971800" y="2942272"/>
            <a:ext cx="5105400" cy="1477328"/>
          </a:xfrm>
          <a:prstGeom prst="rect">
            <a:avLst/>
          </a:prstGeom>
          <a:solidFill>
            <a:schemeClr val="accent3">
              <a:lumMod val="75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smtClean="0"/>
              <a:t>&lt;component-one&gt;</a:t>
            </a:r>
          </a:p>
          <a:p>
            <a:pPr lvl="1"/>
            <a:r>
              <a:rPr lang="en-US" dirty="0" smtClean="0"/>
              <a:t>  &lt;component-two&gt;</a:t>
            </a:r>
          </a:p>
          <a:p>
            <a:pPr lvl="1"/>
            <a:r>
              <a:rPr lang="en-US" dirty="0" smtClean="0"/>
              <a:t>    	&lt;component-three&gt;&lt;/component-three&gt;</a:t>
            </a:r>
          </a:p>
          <a:p>
            <a:pPr lvl="1"/>
            <a:r>
              <a:rPr lang="en-US" dirty="0" smtClean="0"/>
              <a:t>  &lt;/component-two&gt;</a:t>
            </a:r>
          </a:p>
          <a:p>
            <a:r>
              <a:rPr lang="en-US" dirty="0" smtClean="0"/>
              <a:t>&lt;/component-one&gt;</a:t>
            </a:r>
            <a:endParaRPr lang="en-US" dirty="0"/>
          </a:p>
        </p:txBody>
      </p:sp>
      <p:sp>
        <p:nvSpPr>
          <p:cNvPr id="5" name="TextBox 4"/>
          <p:cNvSpPr txBox="1"/>
          <p:nvPr/>
        </p:nvSpPr>
        <p:spPr>
          <a:xfrm>
            <a:off x="609600" y="3780472"/>
            <a:ext cx="1232197" cy="46166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sz="2400" dirty="0" smtClean="0"/>
              <a:t>Children</a:t>
            </a:r>
            <a:endParaRPr lang="en-US" sz="2400" dirty="0"/>
          </a:p>
        </p:txBody>
      </p:sp>
      <p:cxnSp>
        <p:nvCxnSpPr>
          <p:cNvPr id="7" name="Straight Arrow Connector 6"/>
          <p:cNvCxnSpPr>
            <a:stCxn id="5" idx="3"/>
          </p:cNvCxnSpPr>
          <p:nvPr/>
        </p:nvCxnSpPr>
        <p:spPr>
          <a:xfrm flipV="1">
            <a:off x="1841797" y="3475672"/>
            <a:ext cx="1815803" cy="53563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flipV="1">
            <a:off x="1841797" y="3704272"/>
            <a:ext cx="2120603" cy="30703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a:bodyPr>
          <a:lstStyle/>
          <a:p>
            <a:r>
              <a:rPr lang="en-US" dirty="0" smtClean="0"/>
              <a:t>The view of </a:t>
            </a:r>
            <a:r>
              <a:rPr lang="en-US" dirty="0" smtClean="0">
                <a:solidFill>
                  <a:srgbClr val="C00000"/>
                </a:solidFill>
              </a:rPr>
              <a:t>&lt;component-one&gt;</a:t>
            </a:r>
            <a:r>
              <a:rPr lang="en-US" dirty="0" smtClean="0"/>
              <a:t> could look like:</a:t>
            </a:r>
          </a:p>
          <a:p>
            <a:pPr lvl="1"/>
            <a:r>
              <a:rPr lang="en-US" dirty="0" smtClean="0"/>
              <a:t>The view of a component is just yet another DOM tree</a:t>
            </a:r>
          </a:p>
          <a:p>
            <a:pPr lvl="1"/>
            <a:endParaRPr lang="en-US" dirty="0" smtClean="0"/>
          </a:p>
          <a:p>
            <a:pPr lvl="1"/>
            <a:endParaRPr lang="en-US" dirty="0" smtClean="0"/>
          </a:p>
          <a:p>
            <a:pPr lvl="1"/>
            <a:endParaRPr lang="en-US" dirty="0" smtClean="0"/>
          </a:p>
          <a:p>
            <a:pPr lvl="1"/>
            <a:endParaRPr lang="en-US" dirty="0" smtClean="0"/>
          </a:p>
          <a:p>
            <a:pPr lvl="1"/>
            <a:endParaRPr lang="en-US" dirty="0"/>
          </a:p>
        </p:txBody>
      </p:sp>
      <p:sp>
        <p:nvSpPr>
          <p:cNvPr id="4" name="Rectangle 3"/>
          <p:cNvSpPr/>
          <p:nvPr/>
        </p:nvSpPr>
        <p:spPr>
          <a:xfrm>
            <a:off x="4267200" y="3840540"/>
            <a:ext cx="40386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&lt;h1&gt;Component 1&lt;/h1&gt;</a:t>
            </a:r>
          </a:p>
          <a:p>
            <a:endParaRPr lang="en-US" sz="2400" dirty="0" smtClean="0"/>
          </a:p>
          <a:p>
            <a:r>
              <a:rPr lang="en-US" sz="2400" dirty="0" smtClean="0"/>
              <a:t>&lt;</a:t>
            </a:r>
            <a:r>
              <a:rPr lang="en-US" sz="2400" dirty="0" err="1" smtClean="0"/>
              <a:t>ng</a:t>
            </a:r>
            <a:r>
              <a:rPr lang="en-US" sz="2400" dirty="0" smtClean="0"/>
              <a:t>-content&gt;&lt;/</a:t>
            </a:r>
            <a:r>
              <a:rPr lang="en-US" sz="2400" dirty="0" err="1" smtClean="0"/>
              <a:t>ng</a:t>
            </a:r>
            <a:r>
              <a:rPr lang="en-US" sz="2400" dirty="0" smtClean="0"/>
              <a:t>-content&gt;</a:t>
            </a:r>
            <a:endParaRPr lang="en-US" sz="2400" dirty="0"/>
          </a:p>
        </p:txBody>
      </p:sp>
      <p:sp>
        <p:nvSpPr>
          <p:cNvPr id="5" name="Rectangle 4"/>
          <p:cNvSpPr/>
          <p:nvPr/>
        </p:nvSpPr>
        <p:spPr>
          <a:xfrm>
            <a:off x="685800" y="3611940"/>
            <a:ext cx="3429000" cy="156966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400" dirty="0" err="1" smtClean="0"/>
              <a:t>Angular’s</a:t>
            </a:r>
            <a:r>
              <a:rPr lang="en-US" sz="2400" dirty="0" smtClean="0"/>
              <a:t> implementation of </a:t>
            </a:r>
            <a:r>
              <a:rPr lang="en-US" sz="2400" b="1" dirty="0" smtClean="0"/>
              <a:t>content insertion points</a:t>
            </a:r>
            <a:r>
              <a:rPr lang="en-US" sz="2400" dirty="0" smtClean="0"/>
              <a:t>, which is another Shadow DOM feature</a:t>
            </a:r>
            <a:endParaRPr lang="en-US" sz="2400" dirty="0"/>
          </a:p>
        </p:txBody>
      </p:sp>
      <p:sp>
        <p:nvSpPr>
          <p:cNvPr id="6" name="Rectangle 5"/>
          <p:cNvSpPr/>
          <p:nvPr/>
        </p:nvSpPr>
        <p:spPr>
          <a:xfrm>
            <a:off x="533400" y="6248400"/>
            <a:ext cx="8382000" cy="369332"/>
          </a:xfrm>
          <a:prstGeom prst="rect">
            <a:avLst/>
          </a:prstGeom>
          <a:ln w="19050">
            <a:solidFill>
              <a:srgbClr val="C00000"/>
            </a:solidFill>
          </a:ln>
        </p:spPr>
        <p:txBody>
          <a:bodyPr wrap="square">
            <a:spAutoFit/>
          </a:bodyPr>
          <a:lstStyle/>
          <a:p>
            <a:r>
              <a:rPr lang="en-US" dirty="0" smtClean="0"/>
              <a:t>*Note: We can configure Angular 2 to make this DOM tree Shadow DOM (</a:t>
            </a:r>
            <a:r>
              <a:rPr lang="en-US" dirty="0" smtClean="0">
                <a:solidFill>
                  <a:srgbClr val="C00000"/>
                </a:solidFill>
              </a:rPr>
              <a:t>Native view</a:t>
            </a:r>
            <a:r>
              <a:rPr lang="en-US" dirty="0" smtClean="0"/>
              <a:t>)</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a:bodyPr>
          <a:lstStyle/>
          <a:p>
            <a:r>
              <a:rPr lang="en-US" dirty="0" smtClean="0"/>
              <a:t>Even though we don’t use Shadow DOM</a:t>
            </a:r>
          </a:p>
          <a:p>
            <a:r>
              <a:rPr lang="en-US" dirty="0" smtClean="0"/>
              <a:t>Angular2 component still comes with it’s own view </a:t>
            </a:r>
          </a:p>
          <a:p>
            <a:pPr lvl="1"/>
            <a:r>
              <a:rPr lang="en-US" dirty="0" smtClean="0"/>
              <a:t>Hidden behind the component itself</a:t>
            </a:r>
          </a:p>
          <a:p>
            <a:pPr lvl="1"/>
            <a:r>
              <a:rPr lang="en-US" dirty="0" smtClean="0"/>
              <a:t>This makes every component in Angular a </a:t>
            </a:r>
            <a:r>
              <a:rPr lang="en-US" b="1" u="sng" dirty="0" smtClean="0">
                <a:solidFill>
                  <a:srgbClr val="0000FF"/>
                </a:solidFill>
              </a:rPr>
              <a:t>host</a:t>
            </a:r>
            <a:r>
              <a:rPr lang="en-US" dirty="0" smtClean="0"/>
              <a:t> of a view</a:t>
            </a:r>
          </a:p>
        </p:txBody>
      </p:sp>
      <p:sp>
        <p:nvSpPr>
          <p:cNvPr id="4" name="Rectangle 3"/>
          <p:cNvSpPr/>
          <p:nvPr/>
        </p:nvSpPr>
        <p:spPr>
          <a:xfrm>
            <a:off x="762000" y="4876800"/>
            <a:ext cx="7772400" cy="1384995"/>
          </a:xfrm>
          <a:prstGeom prst="rect">
            <a:avLst/>
          </a:prstGeom>
          <a:effectLst>
            <a:glow rad="228600">
              <a:schemeClr val="accent2">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800" dirty="0" smtClean="0"/>
              <a:t>In fact, when speaking just about Shadow DOM, we always need a host element to create a shadow </a:t>
            </a:r>
            <a:r>
              <a:rPr lang="en-US" sz="2800" dirty="0" err="1" smtClean="0"/>
              <a:t>dom</a:t>
            </a:r>
            <a:r>
              <a:rPr lang="en-US" sz="2800" dirty="0" smtClean="0"/>
              <a:t> for it.</a:t>
            </a:r>
            <a:endParaRPr 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more IDEs</a:t>
            </a:r>
            <a:endParaRPr lang="en-US" dirty="0"/>
          </a:p>
        </p:txBody>
      </p:sp>
      <p:sp>
        <p:nvSpPr>
          <p:cNvPr id="3" name="Content Placeholder 2"/>
          <p:cNvSpPr>
            <a:spLocks noGrp="1"/>
          </p:cNvSpPr>
          <p:nvPr>
            <p:ph idx="1"/>
          </p:nvPr>
        </p:nvSpPr>
        <p:spPr/>
        <p:txBody>
          <a:bodyPr/>
          <a:lstStyle/>
          <a:p>
            <a:r>
              <a:rPr lang="en-US" dirty="0" err="1" smtClean="0"/>
              <a:t>NeoVim</a:t>
            </a:r>
            <a:endParaRPr lang="en-US" dirty="0" smtClean="0"/>
          </a:p>
          <a:p>
            <a:r>
              <a:rPr lang="en-US" dirty="0" err="1" smtClean="0"/>
              <a:t>Codenvy</a:t>
            </a:r>
            <a:endParaRPr lang="en-US" dirty="0" smtClean="0"/>
          </a:p>
          <a:p>
            <a:r>
              <a:rPr lang="en-US" dirty="0" err="1" smtClean="0"/>
              <a:t>IntelliJ</a:t>
            </a:r>
            <a:r>
              <a:rPr lang="en-US" dirty="0" smtClean="0"/>
              <a:t> IDEA</a:t>
            </a:r>
          </a:p>
          <a:p>
            <a:r>
              <a:rPr lang="en-US" dirty="0" err="1" smtClean="0"/>
              <a:t>NetBeans</a:t>
            </a:r>
            <a:endParaRPr lang="en-US" dirty="0" smtClean="0"/>
          </a:p>
          <a:p>
            <a:r>
              <a:rPr lang="en-US" dirty="0" err="1" smtClean="0"/>
              <a:t>Emacs</a:t>
            </a:r>
            <a:endParaRPr lang="en-US" dirty="0" smtClean="0"/>
          </a:p>
          <a:p>
            <a:r>
              <a:rPr lang="en-US" dirty="0" smtClean="0"/>
              <a:t>Cloud9</a:t>
            </a:r>
          </a:p>
          <a:p>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Okay, but how is that related to DI?</a:t>
            </a:r>
            <a:endParaRPr lang="en-US" dirty="0"/>
          </a:p>
        </p:txBody>
      </p:sp>
      <p:sp>
        <p:nvSpPr>
          <p:cNvPr id="3" name="Content Placeholder 2"/>
          <p:cNvSpPr>
            <a:spLocks noGrp="1"/>
          </p:cNvSpPr>
          <p:nvPr>
            <p:ph idx="1"/>
          </p:nvPr>
        </p:nvSpPr>
        <p:spPr/>
        <p:txBody>
          <a:bodyPr>
            <a:normAutofit lnSpcReduction="10000"/>
          </a:bodyPr>
          <a:lstStyle/>
          <a:p>
            <a:r>
              <a:rPr lang="en-US" dirty="0" smtClean="0"/>
              <a:t>If injector doesn’t have providers for the requested type</a:t>
            </a:r>
          </a:p>
          <a:p>
            <a:pPr lvl="1"/>
            <a:r>
              <a:rPr lang="en-US" dirty="0" smtClean="0"/>
              <a:t>It always look up a dependency on it’s parent injector</a:t>
            </a:r>
          </a:p>
          <a:p>
            <a:pPr lvl="1"/>
            <a:r>
              <a:rPr lang="en-US" dirty="0" smtClean="0"/>
              <a:t>That parent injector does pretty much the same until we finally get our dependency</a:t>
            </a:r>
          </a:p>
          <a:p>
            <a:r>
              <a:rPr lang="en-US" dirty="0" smtClean="0"/>
              <a:t>When we think in components, that means that a component’s injector will lookup up a dependency even across boundaries</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a:bodyPr>
          <a:lstStyle/>
          <a:p>
            <a:r>
              <a:rPr lang="en-US" sz="2800" dirty="0" smtClean="0"/>
              <a:t>Let’s make things a bit more clear</a:t>
            </a:r>
          </a:p>
          <a:p>
            <a:r>
              <a:rPr lang="en-US" sz="2800" dirty="0" smtClean="0"/>
              <a:t>Say we have a component </a:t>
            </a:r>
            <a:r>
              <a:rPr lang="en-US" sz="2800" dirty="0" smtClean="0">
                <a:solidFill>
                  <a:srgbClr val="0000FF"/>
                </a:solidFill>
              </a:rPr>
              <a:t>&lt;video-player&gt; </a:t>
            </a:r>
          </a:p>
          <a:p>
            <a:endParaRPr lang="en-US" sz="2800" dirty="0"/>
          </a:p>
        </p:txBody>
      </p:sp>
      <p:sp>
        <p:nvSpPr>
          <p:cNvPr id="4" name="Rectangle 3"/>
          <p:cNvSpPr/>
          <p:nvPr/>
        </p:nvSpPr>
        <p:spPr>
          <a:xfrm>
            <a:off x="76200" y="2635984"/>
            <a:ext cx="4191000" cy="163121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smtClean="0"/>
              <a:t>&lt;video-screen&gt;&lt;/video-screen&gt;</a:t>
            </a:r>
          </a:p>
          <a:p>
            <a:r>
              <a:rPr lang="en-US" sz="2000" dirty="0" smtClean="0"/>
              <a:t>&lt;video-controls&gt;</a:t>
            </a:r>
          </a:p>
          <a:p>
            <a:pPr lvl="1"/>
            <a:r>
              <a:rPr lang="en-US" sz="2000" dirty="0" smtClean="0"/>
              <a:t>  &lt;play-button&gt;&lt;/play-button&gt;</a:t>
            </a:r>
          </a:p>
          <a:p>
            <a:pPr lvl="1"/>
            <a:r>
              <a:rPr lang="en-US" sz="2000" dirty="0" smtClean="0"/>
              <a:t>  &lt;pause-button&gt;&lt;/pause-button&gt;</a:t>
            </a:r>
          </a:p>
          <a:p>
            <a:r>
              <a:rPr lang="en-US" sz="2000" dirty="0" smtClean="0"/>
              <a:t>&lt;/video-controls&gt;</a:t>
            </a:r>
          </a:p>
        </p:txBody>
      </p:sp>
      <p:sp>
        <p:nvSpPr>
          <p:cNvPr id="5" name="Rectangle 4"/>
          <p:cNvSpPr/>
          <p:nvPr/>
        </p:nvSpPr>
        <p:spPr>
          <a:xfrm>
            <a:off x="4495800" y="2590800"/>
            <a:ext cx="4572000" cy="2185214"/>
          </a:xfrm>
          <a:prstGeom prst="rect">
            <a:avLst/>
          </a:prstGeom>
          <a:solidFill>
            <a:schemeClr val="accent1">
              <a:lumMod val="40000"/>
              <a:lumOff val="60000"/>
            </a:schemeClr>
          </a:solidFill>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000" dirty="0" smtClean="0">
                <a:solidFill>
                  <a:schemeClr val="tx1"/>
                </a:solidFill>
              </a:rPr>
              <a:t>@Component({</a:t>
            </a:r>
          </a:p>
          <a:p>
            <a:r>
              <a:rPr lang="en-US" sz="2000" dirty="0" smtClean="0">
                <a:solidFill>
                  <a:schemeClr val="tx1"/>
                </a:solidFill>
              </a:rPr>
              <a:t>  selector: 'video-player',</a:t>
            </a:r>
          </a:p>
          <a:p>
            <a:r>
              <a:rPr lang="en-US" sz="2000" dirty="0" smtClean="0">
                <a:solidFill>
                  <a:schemeClr val="tx1"/>
                </a:solidFill>
              </a:rPr>
              <a:t>  providers: [{</a:t>
            </a:r>
          </a:p>
          <a:p>
            <a:r>
              <a:rPr lang="en-US" sz="1600" dirty="0" smtClean="0">
                <a:solidFill>
                  <a:srgbClr val="0000FF"/>
                </a:solidFill>
              </a:rPr>
              <a:t>         </a:t>
            </a:r>
            <a:r>
              <a:rPr lang="en-US" sz="1600" dirty="0" err="1" smtClean="0">
                <a:solidFill>
                  <a:srgbClr val="0000FF"/>
                </a:solidFill>
              </a:rPr>
              <a:t>provide:PlayerService</a:t>
            </a:r>
            <a:r>
              <a:rPr lang="en-US" sz="1600" dirty="0" smtClean="0">
                <a:solidFill>
                  <a:srgbClr val="0000FF"/>
                </a:solidFill>
              </a:rPr>
              <a:t>, </a:t>
            </a:r>
            <a:r>
              <a:rPr lang="en-US" sz="1600" dirty="0" err="1" smtClean="0">
                <a:solidFill>
                  <a:srgbClr val="0000FF"/>
                </a:solidFill>
              </a:rPr>
              <a:t>useClass</a:t>
            </a:r>
            <a:r>
              <a:rPr lang="en-US" sz="1600" dirty="0" smtClean="0">
                <a:solidFill>
                  <a:srgbClr val="0000FF"/>
                </a:solidFill>
              </a:rPr>
              <a:t>: </a:t>
            </a:r>
            <a:r>
              <a:rPr lang="en-US" sz="1600" dirty="0" err="1" smtClean="0">
                <a:solidFill>
                  <a:srgbClr val="0000FF"/>
                </a:solidFill>
              </a:rPr>
              <a:t>PlayerService</a:t>
            </a:r>
            <a:r>
              <a:rPr lang="en-US" sz="1600" dirty="0" smtClean="0">
                <a:solidFill>
                  <a:srgbClr val="0000FF"/>
                </a:solidFill>
              </a:rPr>
              <a:t>})</a:t>
            </a:r>
            <a:endParaRPr lang="en-US" sz="2000" dirty="0" smtClean="0">
              <a:solidFill>
                <a:srgbClr val="0000FF"/>
              </a:solidFill>
            </a:endParaRPr>
          </a:p>
          <a:p>
            <a:r>
              <a:rPr lang="en-US" sz="2000" dirty="0" smtClean="0">
                <a:solidFill>
                  <a:schemeClr val="tx1"/>
                </a:solidFill>
              </a:rPr>
              <a:t>  ]</a:t>
            </a:r>
          </a:p>
          <a:p>
            <a:r>
              <a:rPr lang="en-US" sz="2000" dirty="0" smtClean="0">
                <a:solidFill>
                  <a:schemeClr val="tx1"/>
                </a:solidFill>
              </a:rPr>
              <a:t>})</a:t>
            </a:r>
          </a:p>
          <a:p>
            <a:r>
              <a:rPr lang="en-US" sz="2000" dirty="0" smtClean="0">
                <a:solidFill>
                  <a:schemeClr val="tx1"/>
                </a:solidFill>
              </a:rPr>
              <a:t>class </a:t>
            </a:r>
            <a:r>
              <a:rPr lang="en-US" sz="2000" dirty="0" err="1" smtClean="0">
                <a:solidFill>
                  <a:schemeClr val="tx1"/>
                </a:solidFill>
              </a:rPr>
              <a:t>VideoPlayer</a:t>
            </a:r>
            <a:r>
              <a:rPr lang="en-US" sz="2000" dirty="0" smtClean="0">
                <a:solidFill>
                  <a:schemeClr val="tx1"/>
                </a:solidFill>
              </a:rPr>
              <a:t> {  // ... }</a:t>
            </a:r>
            <a:endParaRPr lang="en-US" sz="2000" dirty="0">
              <a:solidFill>
                <a:schemeClr val="tx1"/>
              </a:solidFill>
            </a:endParaRPr>
          </a:p>
        </p:txBody>
      </p:sp>
      <p:sp>
        <p:nvSpPr>
          <p:cNvPr id="6" name="Rectangle 5"/>
          <p:cNvSpPr/>
          <p:nvPr/>
        </p:nvSpPr>
        <p:spPr>
          <a:xfrm>
            <a:off x="152400" y="4467761"/>
            <a:ext cx="4114800" cy="1323439"/>
          </a:xfrm>
          <a:prstGeom prst="rect">
            <a:avLst/>
          </a:prstGeom>
          <a:effectLst>
            <a:glow rad="228600">
              <a:schemeClr val="accent2">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wrap="square">
            <a:spAutoFit/>
          </a:bodyPr>
          <a:lstStyle/>
          <a:p>
            <a:pPr algn="just"/>
            <a:r>
              <a:rPr lang="en-US" sz="2000" dirty="0" err="1" smtClean="0"/>
              <a:t>PlayerService</a:t>
            </a:r>
            <a:r>
              <a:rPr lang="en-US" sz="2000" dirty="0" smtClean="0"/>
              <a:t> is used by the component’s view components (&lt;play-button&gt;, &lt;pause-button&gt;), to play and pause a video respectively</a:t>
            </a:r>
            <a:endParaRPr lang="en-US" sz="2000" dirty="0"/>
          </a:p>
        </p:txBody>
      </p:sp>
      <p:sp>
        <p:nvSpPr>
          <p:cNvPr id="7" name="Rectangle 6"/>
          <p:cNvSpPr/>
          <p:nvPr/>
        </p:nvSpPr>
        <p:spPr>
          <a:xfrm>
            <a:off x="4495800" y="4876800"/>
            <a:ext cx="4572000" cy="1200329"/>
          </a:xfrm>
          <a:prstGeom prst="rect">
            <a:avLst/>
          </a:prstGeom>
          <a:solidFill>
            <a:schemeClr val="tx2">
              <a:lumMod val="40000"/>
              <a:lumOff val="60000"/>
            </a:schemeClr>
          </a:solidFill>
        </p:spPr>
        <p:style>
          <a:lnRef idx="0">
            <a:schemeClr val="accent1"/>
          </a:lnRef>
          <a:fillRef idx="3">
            <a:schemeClr val="accent1"/>
          </a:fillRef>
          <a:effectRef idx="3">
            <a:schemeClr val="accent1"/>
          </a:effectRef>
          <a:fontRef idx="minor">
            <a:schemeClr val="lt1"/>
          </a:fontRef>
        </p:style>
        <p:txBody>
          <a:bodyPr>
            <a:spAutoFit/>
          </a:bodyPr>
          <a:lstStyle/>
          <a:p>
            <a:r>
              <a:rPr lang="en-US" dirty="0" smtClean="0">
                <a:solidFill>
                  <a:schemeClr val="tx1"/>
                </a:solidFill>
              </a:rPr>
              <a:t>@Component({ ... })</a:t>
            </a:r>
          </a:p>
          <a:p>
            <a:r>
              <a:rPr lang="en-US" dirty="0" smtClean="0">
                <a:solidFill>
                  <a:schemeClr val="tx1"/>
                </a:solidFill>
              </a:rPr>
              <a:t>class </a:t>
            </a:r>
            <a:r>
              <a:rPr lang="en-US" dirty="0" err="1" smtClean="0">
                <a:solidFill>
                  <a:schemeClr val="tx1"/>
                </a:solidFill>
              </a:rPr>
              <a:t>PlayButton</a:t>
            </a:r>
            <a:r>
              <a:rPr lang="en-US" dirty="0" smtClean="0">
                <a:solidFill>
                  <a:schemeClr val="tx1"/>
                </a:solidFill>
              </a:rPr>
              <a:t> {</a:t>
            </a:r>
          </a:p>
          <a:p>
            <a:r>
              <a:rPr lang="en-US" dirty="0" smtClean="0">
                <a:solidFill>
                  <a:schemeClr val="tx1"/>
                </a:solidFill>
              </a:rPr>
              <a:t>  constructor(</a:t>
            </a:r>
            <a:r>
              <a:rPr lang="en-US" dirty="0" err="1" smtClean="0">
                <a:solidFill>
                  <a:schemeClr val="tx1"/>
                </a:solidFill>
              </a:rPr>
              <a:t>playerService</a:t>
            </a:r>
            <a:r>
              <a:rPr lang="en-US" dirty="0" smtClean="0">
                <a:solidFill>
                  <a:schemeClr val="tx1"/>
                </a:solidFill>
              </a:rPr>
              <a:t>: </a:t>
            </a:r>
            <a:r>
              <a:rPr lang="en-US" dirty="0" err="1" smtClean="0">
                <a:solidFill>
                  <a:srgbClr val="0000FF"/>
                </a:solidFill>
              </a:rPr>
              <a:t>PlayerService</a:t>
            </a:r>
            <a:r>
              <a:rPr lang="en-US" dirty="0" smtClean="0">
                <a:solidFill>
                  <a:schemeClr val="tx1"/>
                </a:solidFill>
              </a:rPr>
              <a:t>) {  }</a:t>
            </a:r>
          </a:p>
          <a:p>
            <a:r>
              <a:rPr lang="en-US" dirty="0" smtClean="0">
                <a:solidFill>
                  <a:schemeClr val="tx1"/>
                </a:solidFill>
              </a:rPr>
              <a:t>}</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Understanding host relationships</a:t>
            </a:r>
            <a:endParaRPr lang="en-US" dirty="0"/>
          </a:p>
        </p:txBody>
      </p:sp>
      <p:sp>
        <p:nvSpPr>
          <p:cNvPr id="3" name="Content Placeholder 2"/>
          <p:cNvSpPr>
            <a:spLocks noGrp="1"/>
          </p:cNvSpPr>
          <p:nvPr>
            <p:ph idx="1"/>
          </p:nvPr>
        </p:nvSpPr>
        <p:spPr/>
        <p:txBody>
          <a:bodyPr>
            <a:normAutofit lnSpcReduction="10000"/>
          </a:bodyPr>
          <a:lstStyle/>
          <a:p>
            <a:r>
              <a:rPr lang="en-US" dirty="0" smtClean="0"/>
              <a:t>Since we have a provider for </a:t>
            </a:r>
            <a:r>
              <a:rPr lang="en-US" dirty="0" err="1" smtClean="0"/>
              <a:t>PlayerService</a:t>
            </a:r>
            <a:r>
              <a:rPr lang="en-US" dirty="0" smtClean="0"/>
              <a:t> defined in </a:t>
            </a:r>
            <a:r>
              <a:rPr lang="en-US" dirty="0" err="1" smtClean="0"/>
              <a:t>VideoPlayer</a:t>
            </a:r>
            <a:endParaRPr lang="en-US" dirty="0" smtClean="0"/>
          </a:p>
          <a:p>
            <a:pPr lvl="1"/>
            <a:r>
              <a:rPr lang="en-US" dirty="0" smtClean="0"/>
              <a:t>Injector will return an instance accordingly </a:t>
            </a:r>
          </a:p>
          <a:p>
            <a:pPr lvl="1"/>
            <a:r>
              <a:rPr lang="en-US" dirty="0" smtClean="0"/>
              <a:t>How does &lt;play-button&gt; know anything about that provider?</a:t>
            </a:r>
          </a:p>
          <a:p>
            <a:pPr lvl="1"/>
            <a:r>
              <a:rPr lang="en-US" dirty="0" smtClean="0"/>
              <a:t>Say </a:t>
            </a:r>
            <a:r>
              <a:rPr lang="en-US" dirty="0" err="1" smtClean="0">
                <a:solidFill>
                  <a:srgbClr val="0000FF"/>
                </a:solidFill>
              </a:rPr>
              <a:t>VideoPlayer</a:t>
            </a:r>
            <a:r>
              <a:rPr lang="en-US" dirty="0" smtClean="0"/>
              <a:t> wouldn’t define that provider</a:t>
            </a:r>
          </a:p>
          <a:p>
            <a:pPr lvl="2"/>
            <a:r>
              <a:rPr lang="en-US" dirty="0" smtClean="0"/>
              <a:t>The lookup will</a:t>
            </a:r>
          </a:p>
          <a:p>
            <a:pPr lvl="3"/>
            <a:r>
              <a:rPr lang="en-US" dirty="0" smtClean="0"/>
              <a:t>go on and on until either some other component has such a provider</a:t>
            </a:r>
          </a:p>
          <a:p>
            <a:pPr lvl="4"/>
            <a:r>
              <a:rPr lang="en-US" dirty="0" smtClean="0"/>
              <a:t>(even outside the &lt;video-player&gt; component)</a:t>
            </a:r>
          </a:p>
          <a:p>
            <a:pPr lvl="3"/>
            <a:r>
              <a:rPr lang="en-US" dirty="0" smtClean="0"/>
              <a:t>An error is thrown if provider is not found</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This can be problematic.</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We need a way to somehow make sure, that we always get an instance of </a:t>
            </a:r>
            <a:r>
              <a:rPr lang="en-US" dirty="0" err="1" smtClean="0"/>
              <a:t>PlayerService</a:t>
            </a:r>
            <a:r>
              <a:rPr lang="en-US" dirty="0" smtClean="0"/>
              <a:t> provided by the host video component</a:t>
            </a:r>
          </a:p>
          <a:p>
            <a:pPr lvl="1"/>
            <a:r>
              <a:rPr lang="en-US" dirty="0" err="1" smtClean="0"/>
              <a:t>wether</a:t>
            </a:r>
            <a:r>
              <a:rPr lang="en-US" dirty="0" smtClean="0"/>
              <a:t> it’s &lt;video-player&gt;, &lt;awesome-player&gt; or anything else</a:t>
            </a:r>
            <a:endParaRPr lang="en-US" dirty="0"/>
          </a:p>
        </p:txBody>
      </p:sp>
      <p:sp>
        <p:nvSpPr>
          <p:cNvPr id="4" name="Rectangle 3"/>
          <p:cNvSpPr/>
          <p:nvPr/>
        </p:nvSpPr>
        <p:spPr>
          <a:xfrm>
            <a:off x="1295400" y="2057400"/>
            <a:ext cx="6629400" cy="193899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sz="2400" dirty="0" smtClean="0"/>
              <a:t>Just imagine someone uses our code with another &lt;awesome-player&gt; component instead, and it doesn’t have that provider. Our code could end up getting an instance of </a:t>
            </a:r>
            <a:r>
              <a:rPr lang="en-US" sz="2400" dirty="0" err="1" smtClean="0"/>
              <a:t>PlayerService</a:t>
            </a:r>
            <a:r>
              <a:rPr lang="en-US" sz="2400" dirty="0" smtClean="0"/>
              <a:t> that it actually shouldn’t get. </a:t>
            </a:r>
            <a:endParaRPr lang="en-US" sz="24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Restricting dependency lookup</a:t>
            </a:r>
            <a:endParaRPr lang="en-US" dirty="0"/>
          </a:p>
        </p:txBody>
      </p:sp>
      <p:sp>
        <p:nvSpPr>
          <p:cNvPr id="8" name="Content Placeholder 7"/>
          <p:cNvSpPr>
            <a:spLocks noGrp="1"/>
          </p:cNvSpPr>
          <p:nvPr>
            <p:ph idx="1"/>
          </p:nvPr>
        </p:nvSpPr>
        <p:spPr/>
        <p:txBody>
          <a:bodyPr/>
          <a:lstStyle/>
          <a:p>
            <a:r>
              <a:rPr lang="en-US" dirty="0" smtClean="0"/>
              <a:t>Now we ensured that </a:t>
            </a:r>
            <a:r>
              <a:rPr lang="en-US" dirty="0" err="1" smtClean="0"/>
              <a:t>PlayerService</a:t>
            </a:r>
            <a:r>
              <a:rPr lang="en-US" dirty="0" smtClean="0"/>
              <a:t> instance is always </a:t>
            </a:r>
            <a:r>
              <a:rPr lang="en-US" dirty="0" err="1" smtClean="0"/>
              <a:t>instatiated</a:t>
            </a:r>
            <a:r>
              <a:rPr lang="en-US" dirty="0" smtClean="0"/>
              <a:t> by our component’s host, which is currently our </a:t>
            </a:r>
            <a:r>
              <a:rPr lang="en-US" dirty="0" err="1" smtClean="0"/>
              <a:t>VideoPlayer</a:t>
            </a:r>
            <a:r>
              <a:rPr lang="en-US" dirty="0" smtClean="0"/>
              <a:t> component</a:t>
            </a:r>
          </a:p>
          <a:p>
            <a:endParaRPr lang="en-US" dirty="0"/>
          </a:p>
        </p:txBody>
      </p:sp>
      <p:sp>
        <p:nvSpPr>
          <p:cNvPr id="4" name="Rectangle 3"/>
          <p:cNvSpPr/>
          <p:nvPr/>
        </p:nvSpPr>
        <p:spPr>
          <a:xfrm>
            <a:off x="1143000" y="3581400"/>
            <a:ext cx="6781800" cy="230832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@Component({ ... })</a:t>
            </a:r>
          </a:p>
          <a:p>
            <a:r>
              <a:rPr lang="en-US" sz="2400" dirty="0" smtClean="0"/>
              <a:t>class </a:t>
            </a:r>
            <a:r>
              <a:rPr lang="en-US" sz="2400" dirty="0" err="1" smtClean="0"/>
              <a:t>PlayButton</a:t>
            </a:r>
            <a:r>
              <a:rPr lang="en-US" sz="2400" dirty="0" smtClean="0"/>
              <a:t> {</a:t>
            </a:r>
          </a:p>
          <a:p>
            <a:r>
              <a:rPr lang="en-US" sz="2400" dirty="0" smtClean="0"/>
              <a:t>  constructor(@Host() </a:t>
            </a:r>
            <a:r>
              <a:rPr lang="en-US" sz="2400" dirty="0" err="1" smtClean="0"/>
              <a:t>playerService</a:t>
            </a:r>
            <a:r>
              <a:rPr lang="en-US" sz="2400" dirty="0" smtClean="0"/>
              <a:t>: </a:t>
            </a:r>
            <a:r>
              <a:rPr lang="en-US" sz="2400" dirty="0" err="1" smtClean="0"/>
              <a:t>PlayerService</a:t>
            </a:r>
            <a:r>
              <a:rPr lang="en-US" sz="2400" dirty="0" smtClean="0"/>
              <a:t>) {</a:t>
            </a:r>
          </a:p>
          <a:p>
            <a:endParaRPr lang="en-US" sz="2400" dirty="0" smtClean="0"/>
          </a:p>
          <a:p>
            <a:r>
              <a:rPr lang="en-US" sz="2400" dirty="0" smtClean="0"/>
              <a:t>  }</a:t>
            </a:r>
          </a:p>
          <a:p>
            <a:r>
              <a:rPr lang="en-US" sz="2400" dirty="0" smtClean="0"/>
              <a:t>}</a:t>
            </a:r>
            <a:endParaRPr lang="en-US" sz="24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Dependency Visibility</a:t>
            </a:r>
            <a:endParaRPr lang="en-US" dirty="0"/>
          </a:p>
        </p:txBody>
      </p:sp>
      <p:sp>
        <p:nvSpPr>
          <p:cNvPr id="3" name="Content Placeholder 2"/>
          <p:cNvSpPr>
            <a:spLocks noGrp="1"/>
          </p:cNvSpPr>
          <p:nvPr>
            <p:ph idx="1"/>
          </p:nvPr>
        </p:nvSpPr>
        <p:spPr/>
        <p:txBody>
          <a:bodyPr>
            <a:normAutofit lnSpcReduction="10000"/>
          </a:bodyPr>
          <a:lstStyle/>
          <a:p>
            <a:r>
              <a:rPr lang="en-US" dirty="0" smtClean="0"/>
              <a:t>Now we know what is @Host and why we need it</a:t>
            </a:r>
          </a:p>
          <a:p>
            <a:r>
              <a:rPr lang="en-US" dirty="0" smtClean="0"/>
              <a:t>Angular 2’s DI introduces - dependency visibility also. </a:t>
            </a:r>
          </a:p>
          <a:p>
            <a:r>
              <a:rPr lang="en-US" dirty="0" smtClean="0"/>
              <a:t>We can use the </a:t>
            </a:r>
            <a:r>
              <a:rPr lang="en-US" dirty="0" smtClean="0">
                <a:solidFill>
                  <a:srgbClr val="0000FF"/>
                </a:solidFill>
              </a:rPr>
              <a:t>providers</a:t>
            </a:r>
            <a:r>
              <a:rPr lang="en-US" dirty="0" smtClean="0"/>
              <a:t> property in a </a:t>
            </a:r>
            <a:r>
              <a:rPr lang="en-US" sz="3000" b="1" dirty="0" smtClean="0"/>
              <a:t>@Component decorator</a:t>
            </a:r>
            <a:r>
              <a:rPr lang="en-US" dirty="0" smtClean="0"/>
              <a:t> to define providers for its injector</a:t>
            </a:r>
          </a:p>
          <a:p>
            <a:r>
              <a:rPr lang="en-US" dirty="0" smtClean="0"/>
              <a:t>However, there is another property </a:t>
            </a:r>
            <a:r>
              <a:rPr lang="en-US" dirty="0" err="1" smtClean="0">
                <a:solidFill>
                  <a:srgbClr val="0000FF"/>
                </a:solidFill>
              </a:rPr>
              <a:t>viewProviders</a:t>
            </a:r>
            <a:r>
              <a:rPr lang="en-US" dirty="0" smtClean="0"/>
              <a:t> that basically allows us to do the same thing</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Dependency Visibility</a:t>
            </a:r>
            <a:endParaRPr lang="en-US" dirty="0"/>
          </a:p>
        </p:txBody>
      </p:sp>
      <p:sp>
        <p:nvSpPr>
          <p:cNvPr id="3" name="Content Placeholder 2"/>
          <p:cNvSpPr>
            <a:spLocks noGrp="1"/>
          </p:cNvSpPr>
          <p:nvPr>
            <p:ph idx="1"/>
          </p:nvPr>
        </p:nvSpPr>
        <p:spPr/>
        <p:txBody>
          <a:bodyPr>
            <a:normAutofit/>
          </a:bodyPr>
          <a:lstStyle/>
          <a:p>
            <a:r>
              <a:rPr lang="en-US" dirty="0" err="1" smtClean="0">
                <a:solidFill>
                  <a:srgbClr val="0000FF"/>
                </a:solidFill>
              </a:rPr>
              <a:t>viewProviders</a:t>
            </a:r>
            <a:r>
              <a:rPr lang="en-US" dirty="0" smtClean="0"/>
              <a:t> allows us to define injector providers that are only available for a component’s view</a:t>
            </a:r>
          </a:p>
          <a:p>
            <a:r>
              <a:rPr lang="en-US" dirty="0" smtClean="0"/>
              <a:t>But let’s imagine, we change the API and </a:t>
            </a:r>
            <a:r>
              <a:rPr lang="en-US" dirty="0" smtClean="0">
                <a:solidFill>
                  <a:srgbClr val="0000FF"/>
                </a:solidFill>
              </a:rPr>
              <a:t>&lt;video-player&gt;</a:t>
            </a:r>
            <a:r>
              <a:rPr lang="en-US" dirty="0" smtClean="0"/>
              <a:t> expects a child element, that implements a video component.</a:t>
            </a:r>
          </a:p>
        </p:txBody>
      </p:sp>
      <p:sp>
        <p:nvSpPr>
          <p:cNvPr id="4" name="Rectangle 3"/>
          <p:cNvSpPr/>
          <p:nvPr/>
        </p:nvSpPr>
        <p:spPr>
          <a:xfrm>
            <a:off x="228600" y="4724400"/>
            <a:ext cx="5410200"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&lt;video-player&gt;</a:t>
            </a:r>
          </a:p>
          <a:p>
            <a:r>
              <a:rPr lang="en-US" sz="2400" dirty="0" smtClean="0"/>
              <a:t>	&lt;custom-video&gt;&lt;/custom-video&gt;</a:t>
            </a:r>
          </a:p>
          <a:p>
            <a:r>
              <a:rPr lang="en-US" sz="2400" dirty="0" smtClean="0"/>
              <a:t>&lt;/video-player&gt;</a:t>
            </a:r>
            <a:endParaRPr lang="en-US" sz="2400" dirty="0"/>
          </a:p>
        </p:txBody>
      </p:sp>
      <p:sp>
        <p:nvSpPr>
          <p:cNvPr id="5" name="Rectangle 4"/>
          <p:cNvSpPr/>
          <p:nvPr/>
        </p:nvSpPr>
        <p:spPr>
          <a:xfrm>
            <a:off x="4419600" y="5581471"/>
            <a:ext cx="4572000" cy="1200329"/>
          </a:xfrm>
          <a:prstGeom prst="rect">
            <a:avLst/>
          </a:prstGeom>
          <a:solidFill>
            <a:schemeClr val="accent1">
              <a:lumMod val="60000"/>
              <a:lumOff val="40000"/>
            </a:schemeClr>
          </a:solidFill>
        </p:spPr>
        <p:style>
          <a:lnRef idx="0">
            <a:schemeClr val="accent1"/>
          </a:lnRef>
          <a:fillRef idx="3">
            <a:schemeClr val="accent1"/>
          </a:fillRef>
          <a:effectRef idx="3">
            <a:schemeClr val="accent1"/>
          </a:effectRef>
          <a:fontRef idx="minor">
            <a:schemeClr val="lt1"/>
          </a:fontRef>
        </p:style>
        <p:txBody>
          <a:bodyPr>
            <a:spAutoFit/>
          </a:bodyPr>
          <a:lstStyle/>
          <a:p>
            <a:r>
              <a:rPr lang="en-US" dirty="0" smtClean="0">
                <a:solidFill>
                  <a:schemeClr val="tx1"/>
                </a:solidFill>
              </a:rPr>
              <a:t>@Component({ ... })</a:t>
            </a:r>
          </a:p>
          <a:p>
            <a:r>
              <a:rPr lang="en-US" dirty="0" smtClean="0">
                <a:solidFill>
                  <a:schemeClr val="tx1"/>
                </a:solidFill>
              </a:rPr>
              <a:t>class </a:t>
            </a:r>
            <a:r>
              <a:rPr lang="en-US" dirty="0" err="1" smtClean="0">
                <a:solidFill>
                  <a:schemeClr val="tx1"/>
                </a:solidFill>
              </a:rPr>
              <a:t>CustomVideo</a:t>
            </a:r>
            <a:r>
              <a:rPr lang="en-US" dirty="0" smtClean="0">
                <a:solidFill>
                  <a:schemeClr val="tx1"/>
                </a:solidFill>
              </a:rPr>
              <a:t> {</a:t>
            </a:r>
          </a:p>
          <a:p>
            <a:r>
              <a:rPr lang="en-US" dirty="0" smtClean="0">
                <a:solidFill>
                  <a:schemeClr val="tx1"/>
                </a:solidFill>
              </a:rPr>
              <a:t>  constructor(</a:t>
            </a:r>
            <a:r>
              <a:rPr lang="en-US" dirty="0" err="1" smtClean="0">
                <a:solidFill>
                  <a:schemeClr val="tx1"/>
                </a:solidFill>
              </a:rPr>
              <a:t>videoService</a:t>
            </a:r>
            <a:r>
              <a:rPr lang="en-US" dirty="0" smtClean="0">
                <a:solidFill>
                  <a:schemeClr val="tx1"/>
                </a:solidFill>
              </a:rPr>
              <a:t>: </a:t>
            </a:r>
            <a:r>
              <a:rPr lang="en-US" dirty="0" err="1" smtClean="0">
                <a:solidFill>
                  <a:schemeClr val="tx1"/>
                </a:solidFill>
              </a:rPr>
              <a:t>VideoService</a:t>
            </a:r>
            <a:r>
              <a:rPr lang="en-US" dirty="0" smtClean="0">
                <a:solidFill>
                  <a:schemeClr val="tx1"/>
                </a:solidFill>
              </a:rPr>
              <a:t>) {  }</a:t>
            </a:r>
          </a:p>
          <a:p>
            <a:r>
              <a:rPr lang="en-US" dirty="0" smtClean="0">
                <a:solidFill>
                  <a:schemeClr val="tx1"/>
                </a:solidFill>
              </a:rPr>
              <a:t>}</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Dependency Visibility</a:t>
            </a:r>
            <a:endParaRPr lang="en-US" dirty="0"/>
          </a:p>
        </p:txBody>
      </p:sp>
      <p:sp>
        <p:nvSpPr>
          <p:cNvPr id="3" name="Content Placeholder 2"/>
          <p:cNvSpPr>
            <a:spLocks noGrp="1"/>
          </p:cNvSpPr>
          <p:nvPr>
            <p:ph idx="1"/>
          </p:nvPr>
        </p:nvSpPr>
        <p:spPr/>
        <p:txBody>
          <a:bodyPr>
            <a:normAutofit/>
          </a:bodyPr>
          <a:lstStyle/>
          <a:p>
            <a:r>
              <a:rPr lang="en-US" sz="2800" dirty="0" smtClean="0"/>
              <a:t>Now imagine that &lt;video-player&gt; has its own provider for the type </a:t>
            </a:r>
            <a:r>
              <a:rPr lang="en-US" sz="2800" dirty="0" err="1" smtClean="0"/>
              <a:t>VideoService</a:t>
            </a:r>
            <a:r>
              <a:rPr lang="en-US" sz="2800" dirty="0" smtClean="0"/>
              <a:t>, because it needs a very specific instance for it’s view, in order to work:</a:t>
            </a:r>
            <a:endParaRPr lang="en-US" sz="2800" dirty="0"/>
          </a:p>
        </p:txBody>
      </p:sp>
      <p:sp>
        <p:nvSpPr>
          <p:cNvPr id="4" name="Rectangle 3"/>
          <p:cNvSpPr/>
          <p:nvPr/>
        </p:nvSpPr>
        <p:spPr>
          <a:xfrm>
            <a:off x="3276600" y="3352800"/>
            <a:ext cx="5638800"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smtClean="0"/>
              <a:t>@Component({</a:t>
            </a:r>
          </a:p>
          <a:p>
            <a:r>
              <a:rPr lang="en-US" dirty="0" smtClean="0"/>
              <a:t>  selector: 'video-player',</a:t>
            </a:r>
          </a:p>
          <a:p>
            <a:r>
              <a:rPr lang="en-US" dirty="0" smtClean="0"/>
              <a:t>  providers: [</a:t>
            </a:r>
          </a:p>
          <a:p>
            <a:r>
              <a:rPr lang="en-US" dirty="0" smtClean="0"/>
              <a:t>    </a:t>
            </a:r>
            <a:r>
              <a:rPr lang="en-US" dirty="0" err="1" smtClean="0"/>
              <a:t>PlayerService</a:t>
            </a:r>
            <a:r>
              <a:rPr lang="en-US" dirty="0" smtClean="0"/>
              <a:t>,</a:t>
            </a:r>
          </a:p>
          <a:p>
            <a:r>
              <a:rPr lang="en-US" dirty="0" smtClean="0"/>
              <a:t>    provide(</a:t>
            </a:r>
            <a:r>
              <a:rPr lang="en-US" dirty="0" err="1" smtClean="0"/>
              <a:t>VideoService</a:t>
            </a:r>
            <a:r>
              <a:rPr lang="en-US" dirty="0" smtClean="0"/>
              <a:t>, {</a:t>
            </a:r>
            <a:r>
              <a:rPr lang="en-US" dirty="0" err="1" smtClean="0"/>
              <a:t>useClass</a:t>
            </a:r>
            <a:r>
              <a:rPr lang="en-US" dirty="0" smtClean="0"/>
              <a:t>: </a:t>
            </a:r>
            <a:r>
              <a:rPr lang="en-US" dirty="0" err="1" smtClean="0"/>
              <a:t>SpecificVideoService</a:t>
            </a:r>
            <a:r>
              <a:rPr lang="en-US" dirty="0" smtClean="0"/>
              <a:t>})</a:t>
            </a:r>
          </a:p>
          <a:p>
            <a:r>
              <a:rPr lang="en-US" dirty="0" smtClean="0"/>
              <a:t>  ]</a:t>
            </a:r>
          </a:p>
          <a:p>
            <a:r>
              <a:rPr lang="en-US" dirty="0" smtClean="0"/>
              <a:t>})</a:t>
            </a:r>
          </a:p>
          <a:p>
            <a:r>
              <a:rPr lang="en-US" dirty="0" smtClean="0"/>
              <a:t>class </a:t>
            </a:r>
            <a:r>
              <a:rPr lang="en-US" dirty="0" err="1" smtClean="0"/>
              <a:t>VideoPlayer</a:t>
            </a:r>
            <a:r>
              <a:rPr lang="en-US" dirty="0" smtClean="0"/>
              <a:t> {</a:t>
            </a:r>
          </a:p>
          <a:p>
            <a:r>
              <a:rPr lang="en-US" dirty="0" smtClean="0"/>
              <a:t>  //...</a:t>
            </a:r>
          </a:p>
          <a:p>
            <a:r>
              <a:rPr lang="en-US" dirty="0" smtClean="0"/>
              <a:t>}</a:t>
            </a:r>
          </a:p>
        </p:txBody>
      </p:sp>
      <p:sp>
        <p:nvSpPr>
          <p:cNvPr id="5" name="Rectangle 4"/>
          <p:cNvSpPr/>
          <p:nvPr/>
        </p:nvSpPr>
        <p:spPr>
          <a:xfrm>
            <a:off x="152400" y="3172361"/>
            <a:ext cx="2971800" cy="169277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just"/>
            <a:r>
              <a:rPr lang="en-US" sz="2000" dirty="0" smtClean="0"/>
              <a:t>&lt;custom-video&gt; would get an instance of </a:t>
            </a:r>
            <a:r>
              <a:rPr lang="en-US" sz="2000" b="1" dirty="0" err="1" smtClean="0">
                <a:solidFill>
                  <a:srgbClr val="0000FF"/>
                </a:solidFill>
              </a:rPr>
              <a:t>SpecificVideoService</a:t>
            </a:r>
            <a:r>
              <a:rPr lang="en-US" sz="2000" dirty="0" smtClean="0"/>
              <a:t> but it actually needs an instance of </a:t>
            </a:r>
            <a:r>
              <a:rPr lang="en-US" sz="2000" b="1" dirty="0" err="1" smtClean="0">
                <a:solidFill>
                  <a:srgbClr val="0000FF"/>
                </a:solidFill>
              </a:rPr>
              <a:t>VideoService</a:t>
            </a:r>
            <a:endParaRPr lang="en-US" sz="2000" b="1" dirty="0">
              <a:solidFill>
                <a:srgbClr val="0000FF"/>
              </a:solidFill>
            </a:endParaRPr>
          </a:p>
        </p:txBody>
      </p:sp>
      <p:sp>
        <p:nvSpPr>
          <p:cNvPr id="6" name="Rectangle 5"/>
          <p:cNvSpPr/>
          <p:nvPr/>
        </p:nvSpPr>
        <p:spPr>
          <a:xfrm>
            <a:off x="152400" y="5001161"/>
            <a:ext cx="2971800" cy="132343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000" dirty="0" smtClean="0"/>
              <a:t>Make the </a:t>
            </a:r>
            <a:r>
              <a:rPr lang="en-US" sz="2000" dirty="0" err="1" smtClean="0">
                <a:solidFill>
                  <a:srgbClr val="0000FF"/>
                </a:solidFill>
              </a:rPr>
              <a:t>VideoService</a:t>
            </a:r>
            <a:r>
              <a:rPr lang="en-US" sz="2000" dirty="0" smtClean="0"/>
              <a:t> provider of </a:t>
            </a:r>
            <a:r>
              <a:rPr lang="en-US" sz="2000" dirty="0" smtClean="0">
                <a:solidFill>
                  <a:srgbClr val="0000FF"/>
                </a:solidFill>
              </a:rPr>
              <a:t>&lt;video-player&gt;</a:t>
            </a:r>
            <a:r>
              <a:rPr lang="en-US" sz="2000" dirty="0" smtClean="0"/>
              <a:t> explicitly available only for its view</a:t>
            </a:r>
            <a:endParaRPr lang="en-US" sz="2000"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Dependency Visibility</a:t>
            </a:r>
            <a:endParaRPr lang="en-US" dirty="0"/>
          </a:p>
        </p:txBody>
      </p:sp>
      <p:sp>
        <p:nvSpPr>
          <p:cNvPr id="4" name="Rectangle 3"/>
          <p:cNvSpPr/>
          <p:nvPr/>
        </p:nvSpPr>
        <p:spPr>
          <a:xfrm>
            <a:off x="685800" y="1582341"/>
            <a:ext cx="8077200" cy="452431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@Component({</a:t>
            </a:r>
          </a:p>
          <a:p>
            <a:r>
              <a:rPr lang="en-US" sz="2400" dirty="0" smtClean="0"/>
              <a:t>  selector: 'video-player',</a:t>
            </a:r>
          </a:p>
          <a:p>
            <a:r>
              <a:rPr lang="en-US" sz="2400" dirty="0" smtClean="0"/>
              <a:t>  providers: [</a:t>
            </a:r>
          </a:p>
          <a:p>
            <a:r>
              <a:rPr lang="en-US" sz="2400" dirty="0" smtClean="0"/>
              <a:t>    </a:t>
            </a:r>
            <a:r>
              <a:rPr lang="en-US" sz="2400" dirty="0" err="1" smtClean="0"/>
              <a:t>PlayerService</a:t>
            </a:r>
            <a:endParaRPr lang="en-US" sz="2400" dirty="0" smtClean="0"/>
          </a:p>
          <a:p>
            <a:r>
              <a:rPr lang="en-US" sz="2400" dirty="0" smtClean="0"/>
              <a:t>  ],</a:t>
            </a:r>
          </a:p>
          <a:p>
            <a:r>
              <a:rPr lang="en-US" sz="2400" dirty="0" smtClean="0"/>
              <a:t>  </a:t>
            </a:r>
            <a:r>
              <a:rPr lang="en-US" sz="2400" i="1" dirty="0" err="1" smtClean="0">
                <a:solidFill>
                  <a:srgbClr val="FFFF00"/>
                </a:solidFill>
              </a:rPr>
              <a:t>viewProviders</a:t>
            </a:r>
            <a:r>
              <a:rPr lang="en-US" sz="2400" dirty="0" smtClean="0"/>
              <a:t>: [</a:t>
            </a:r>
          </a:p>
          <a:p>
            <a:r>
              <a:rPr lang="en-US" sz="2400" dirty="0" smtClean="0"/>
              <a:t>    provide(</a:t>
            </a:r>
            <a:r>
              <a:rPr lang="en-US" sz="2400" dirty="0" err="1" smtClean="0"/>
              <a:t>VideoService</a:t>
            </a:r>
            <a:r>
              <a:rPr lang="en-US" sz="2400" dirty="0" smtClean="0"/>
              <a:t>, {</a:t>
            </a:r>
            <a:r>
              <a:rPr lang="en-US" sz="2400" dirty="0" err="1" smtClean="0"/>
              <a:t>useClass</a:t>
            </a:r>
            <a:r>
              <a:rPr lang="en-US" sz="2400" dirty="0" smtClean="0"/>
              <a:t>: </a:t>
            </a:r>
            <a:r>
              <a:rPr lang="en-US" sz="2400" dirty="0" err="1" smtClean="0"/>
              <a:t>SpecificVideoService</a:t>
            </a:r>
            <a:r>
              <a:rPr lang="en-US" sz="2400" dirty="0" smtClean="0"/>
              <a:t>})</a:t>
            </a:r>
          </a:p>
          <a:p>
            <a:r>
              <a:rPr lang="en-US" sz="2400" dirty="0" smtClean="0"/>
              <a:t>  ]</a:t>
            </a:r>
          </a:p>
          <a:p>
            <a:r>
              <a:rPr lang="en-US" sz="2400" dirty="0" smtClean="0"/>
              <a:t>})</a:t>
            </a:r>
          </a:p>
          <a:p>
            <a:r>
              <a:rPr lang="en-US" sz="2400" dirty="0" smtClean="0"/>
              <a:t>class </a:t>
            </a:r>
            <a:r>
              <a:rPr lang="en-US" sz="2400" dirty="0" err="1" smtClean="0"/>
              <a:t>VideoPlayer</a:t>
            </a:r>
            <a:r>
              <a:rPr lang="en-US" sz="2400" dirty="0" smtClean="0"/>
              <a:t> {</a:t>
            </a:r>
          </a:p>
          <a:p>
            <a:r>
              <a:rPr lang="en-US" sz="2400" dirty="0" smtClean="0"/>
              <a:t>  //...</a:t>
            </a:r>
          </a:p>
          <a:p>
            <a:r>
              <a:rPr lang="en-US" sz="2400" dirty="0" smtClean="0"/>
              <a:t>}</a:t>
            </a:r>
            <a:endParaRPr lang="en-US" sz="240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Conclusion</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t>Angular 2’s DI is very powerful</a:t>
            </a:r>
          </a:p>
          <a:p>
            <a:r>
              <a:rPr lang="en-US" dirty="0" smtClean="0"/>
              <a:t>Cover the common needs when it comes to a decent dependency injection system</a:t>
            </a:r>
          </a:p>
          <a:p>
            <a:r>
              <a:rPr lang="en-US" dirty="0" smtClean="0"/>
              <a:t>Implements specific use cases for injector trees that are used in conjunction with DOM trees, which could also be encapsulated</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a:t>
            </a:r>
            <a:endParaRPr lang="en-US" dirty="0"/>
          </a:p>
        </p:txBody>
      </p:sp>
      <p:sp>
        <p:nvSpPr>
          <p:cNvPr id="3" name="Content Placeholder 2"/>
          <p:cNvSpPr>
            <a:spLocks noGrp="1"/>
          </p:cNvSpPr>
          <p:nvPr>
            <p:ph idx="1"/>
          </p:nvPr>
        </p:nvSpPr>
        <p:spPr/>
        <p:txBody>
          <a:bodyPr>
            <a:normAutofit/>
          </a:bodyPr>
          <a:lstStyle/>
          <a:p>
            <a:r>
              <a:rPr lang="en-US" dirty="0" smtClean="0">
                <a:latin typeface="Century" pitchFamily="18" charset="0"/>
              </a:rPr>
              <a:t>Introduction to JavaScript</a:t>
            </a:r>
          </a:p>
          <a:p>
            <a:pPr lvl="1"/>
            <a:r>
              <a:rPr lang="en-US" dirty="0" smtClean="0">
                <a:latin typeface="Century" pitchFamily="18" charset="0"/>
              </a:rPr>
              <a:t>Expressions and Operators</a:t>
            </a:r>
            <a:endParaRPr lang="en-IN" dirty="0" smtClean="0">
              <a:latin typeface="Century" pitchFamily="18" charset="0"/>
            </a:endParaRPr>
          </a:p>
          <a:p>
            <a:pPr lvl="1"/>
            <a:r>
              <a:rPr lang="en-US" dirty="0" smtClean="0">
                <a:latin typeface="Century" pitchFamily="18" charset="0"/>
              </a:rPr>
              <a:t>Functions and Flow Control</a:t>
            </a:r>
            <a:endParaRPr lang="en-IN" dirty="0" smtClean="0">
              <a:latin typeface="Century" pitchFamily="18" charset="0"/>
            </a:endParaRPr>
          </a:p>
          <a:p>
            <a:pPr lvl="1"/>
            <a:r>
              <a:rPr lang="en-US" dirty="0" smtClean="0">
                <a:latin typeface="Century" pitchFamily="18" charset="0"/>
              </a:rPr>
              <a:t>Objects and Arrays</a:t>
            </a:r>
            <a:endParaRPr lang="en-IN" dirty="0" smtClean="0">
              <a:latin typeface="Century" pitchFamily="18" charset="0"/>
            </a:endParaRPr>
          </a:p>
          <a:p>
            <a:pPr lvl="1"/>
            <a:r>
              <a:rPr lang="en-US" dirty="0" smtClean="0">
                <a:latin typeface="Century" pitchFamily="18" charset="0"/>
              </a:rPr>
              <a:t>DOM</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sp>
        <p:nvSpPr>
          <p:cNvPr id="3" name="Content Placeholder 2"/>
          <p:cNvSpPr>
            <a:spLocks noGrp="1"/>
          </p:cNvSpPr>
          <p:nvPr>
            <p:ph idx="1"/>
          </p:nvPr>
        </p:nvSpPr>
        <p:spPr/>
        <p:txBody>
          <a:bodyPr>
            <a:normAutofit/>
          </a:bodyPr>
          <a:lstStyle/>
          <a:p>
            <a:r>
              <a:rPr lang="en-US" dirty="0" smtClean="0"/>
              <a:t>We use Http to get and save data with Promises or Observables. We isolate the http calls in a shared Service.</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pic>
        <p:nvPicPr>
          <p:cNvPr id="203778" name="Picture 2" descr="C:\Users\Vinod\Desktop\New folder\nnn.png"/>
          <p:cNvPicPr>
            <a:picLocks noChangeAspect="1" noChangeArrowheads="1"/>
          </p:cNvPicPr>
          <p:nvPr/>
        </p:nvPicPr>
        <p:blipFill>
          <a:blip r:embed="rId3"/>
          <a:srcRect/>
          <a:stretch>
            <a:fillRect/>
          </a:stretch>
        </p:blipFill>
        <p:spPr bwMode="auto">
          <a:xfrm>
            <a:off x="1219200" y="1447800"/>
            <a:ext cx="7848600" cy="4267200"/>
          </a:xfrm>
          <a:prstGeom prst="rect">
            <a:avLst/>
          </a:prstGeom>
          <a:noFill/>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r>
              <a:rPr lang="en-US" dirty="0" err="1" smtClean="0"/>
              <a:t>verson</a:t>
            </a:r>
            <a:r>
              <a:rPr lang="en-US" dirty="0" smtClean="0"/>
              <a:t> </a:t>
            </a:r>
            <a:r>
              <a:rPr lang="en-US" dirty="0" err="1" smtClean="0"/>
              <a:t>rc</a:t>
            </a:r>
            <a:endParaRPr lang="en-US" dirty="0"/>
          </a:p>
        </p:txBody>
      </p:sp>
      <p:pic>
        <p:nvPicPr>
          <p:cNvPr id="204802" name="Picture 2" descr="C:\Users\Vinod\Desktop\New folder\yyy.png"/>
          <p:cNvPicPr>
            <a:picLocks noChangeAspect="1" noChangeArrowheads="1"/>
          </p:cNvPicPr>
          <p:nvPr/>
        </p:nvPicPr>
        <p:blipFill>
          <a:blip r:embed="rId3"/>
          <a:srcRect/>
          <a:stretch>
            <a:fillRect/>
          </a:stretch>
        </p:blipFill>
        <p:spPr bwMode="auto">
          <a:xfrm>
            <a:off x="1447800" y="1447800"/>
            <a:ext cx="7467600" cy="4800600"/>
          </a:xfrm>
          <a:prstGeom prst="rect">
            <a:avLst/>
          </a:prstGeom>
          <a:noFill/>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HTTP-latest version</a:t>
            </a:r>
            <a:endParaRPr lang="en-US" dirty="0"/>
          </a:p>
        </p:txBody>
      </p:sp>
      <p:graphicFrame>
        <p:nvGraphicFramePr>
          <p:cNvPr id="346114" name="Object 2"/>
          <p:cNvGraphicFramePr>
            <a:graphicFrameLocks noChangeAspect="1"/>
          </p:cNvGraphicFramePr>
          <p:nvPr/>
        </p:nvGraphicFramePr>
        <p:xfrm>
          <a:off x="1168399" y="1881188"/>
          <a:ext cx="7762017" cy="3529012"/>
        </p:xfrm>
        <a:graphic>
          <a:graphicData uri="http://schemas.openxmlformats.org/presentationml/2006/ole">
            <p:oleObj spid="_x0000_s346114" name="Picture" r:id="rId4" imgW="6809524" imgH="3095238" progId="StaticDib">
              <p:embed/>
            </p:oleObj>
          </a:graphicData>
        </a:graphic>
      </p:graphicFrame>
      <p:cxnSp>
        <p:nvCxnSpPr>
          <p:cNvPr id="6" name="Straight Connector 5"/>
          <p:cNvCxnSpPr/>
          <p:nvPr/>
        </p:nvCxnSpPr>
        <p:spPr>
          <a:xfrm>
            <a:off x="4953000" y="4495800"/>
            <a:ext cx="1295400" cy="1588"/>
          </a:xfrm>
          <a:prstGeom prst="line">
            <a:avLst/>
          </a:prstGeom>
          <a:ln w="381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Down Arrow 6"/>
          <p:cNvSpPr/>
          <p:nvPr/>
        </p:nvSpPr>
        <p:spPr>
          <a:xfrm flipV="1">
            <a:off x="5181600" y="4648200"/>
            <a:ext cx="8382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pic>
        <p:nvPicPr>
          <p:cNvPr id="205826" name="Picture 2" descr="C:\Users\Vinod\Desktop\New folder\ooo.png"/>
          <p:cNvPicPr>
            <a:picLocks noChangeAspect="1" noChangeArrowheads="1"/>
          </p:cNvPicPr>
          <p:nvPr/>
        </p:nvPicPr>
        <p:blipFill>
          <a:blip r:embed="rId3"/>
          <a:srcRect/>
          <a:stretch>
            <a:fillRect/>
          </a:stretch>
        </p:blipFill>
        <p:spPr bwMode="auto">
          <a:xfrm>
            <a:off x="1447800" y="1447800"/>
            <a:ext cx="7467600" cy="4800600"/>
          </a:xfrm>
          <a:prstGeom prst="rect">
            <a:avLst/>
          </a:prstGeom>
          <a:noFill/>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graphicFrame>
        <p:nvGraphicFramePr>
          <p:cNvPr id="206850" name="Object 2"/>
          <p:cNvGraphicFramePr>
            <a:graphicFrameLocks noChangeAspect="1"/>
          </p:cNvGraphicFramePr>
          <p:nvPr/>
        </p:nvGraphicFramePr>
        <p:xfrm>
          <a:off x="1447800" y="1447800"/>
          <a:ext cx="7467600" cy="4343400"/>
        </p:xfrm>
        <a:graphic>
          <a:graphicData uri="http://schemas.openxmlformats.org/presentationml/2006/ole">
            <p:oleObj spid="_x0000_s206850" name="Picture" r:id="rId4" imgW="11352381" imgH="5619048" progId="StaticDib">
              <p:embed/>
            </p:oleObj>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graphicFrame>
        <p:nvGraphicFramePr>
          <p:cNvPr id="207874" name="Object 2"/>
          <p:cNvGraphicFramePr>
            <a:graphicFrameLocks noChangeAspect="1"/>
          </p:cNvGraphicFramePr>
          <p:nvPr/>
        </p:nvGraphicFramePr>
        <p:xfrm>
          <a:off x="1447800" y="1447800"/>
          <a:ext cx="7467600" cy="4114800"/>
        </p:xfrm>
        <a:graphic>
          <a:graphicData uri="http://schemas.openxmlformats.org/presentationml/2006/ole">
            <p:oleObj spid="_x0000_s207874" name="Picture" r:id="rId4" imgW="10619048" imgH="5314286" progId="StaticDib">
              <p:embed/>
            </p:oleObj>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sp>
        <p:nvSpPr>
          <p:cNvPr id="3" name="Content Placeholder 2"/>
          <p:cNvSpPr>
            <a:spLocks noGrp="1"/>
          </p:cNvSpPr>
          <p:nvPr>
            <p:ph idx="1"/>
          </p:nvPr>
        </p:nvSpPr>
        <p:spPr/>
        <p:txBody>
          <a:bodyPr>
            <a:normAutofit/>
          </a:bodyPr>
          <a:lstStyle/>
          <a:p>
            <a:r>
              <a:rPr lang="en-US" dirty="0" err="1" smtClean="0"/>
              <a:t>RxJx</a:t>
            </a:r>
            <a:endParaRPr lang="en-US" dirty="0" smtClean="0"/>
          </a:p>
          <a:p>
            <a:pPr lvl="1"/>
            <a:r>
              <a:rPr lang="en-US" dirty="0" err="1" smtClean="0"/>
              <a:t>RxJx</a:t>
            </a:r>
            <a:r>
              <a:rPr lang="en-US" dirty="0" smtClean="0"/>
              <a:t> (Reactive Js) implements the asynchronous observable pattern and is widely used in Angular 2</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pic>
        <p:nvPicPr>
          <p:cNvPr id="208898" name="Picture 2" descr="C:\Users\Vinod\Desktop\New folder\jjj.png"/>
          <p:cNvPicPr>
            <a:picLocks noChangeAspect="1" noChangeArrowheads="1"/>
          </p:cNvPicPr>
          <p:nvPr/>
        </p:nvPicPr>
        <p:blipFill>
          <a:blip r:embed="rId3"/>
          <a:srcRect/>
          <a:stretch>
            <a:fillRect/>
          </a:stretch>
        </p:blipFill>
        <p:spPr bwMode="auto">
          <a:xfrm>
            <a:off x="1447800" y="1447800"/>
            <a:ext cx="7467600" cy="4724399"/>
          </a:xfrm>
          <a:prstGeom prst="rect">
            <a:avLst/>
          </a:prstGeom>
          <a:noFill/>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pic>
        <p:nvPicPr>
          <p:cNvPr id="209922" name="Picture 2" descr="C:\Users\Vinod\Desktop\New folder\ccc.png"/>
          <p:cNvPicPr>
            <a:picLocks noChangeAspect="1" noChangeArrowheads="1"/>
          </p:cNvPicPr>
          <p:nvPr/>
        </p:nvPicPr>
        <p:blipFill>
          <a:blip r:embed="rId3"/>
          <a:srcRect/>
          <a:stretch>
            <a:fillRect/>
          </a:stretch>
        </p:blipFill>
        <p:spPr bwMode="auto">
          <a:xfrm>
            <a:off x="1447800" y="1447800"/>
            <a:ext cx="7467600" cy="46482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latin typeface="Century" pitchFamily="18" charset="0"/>
              </a:rPr>
              <a:t>Lightweight, Interpreted &amp; Scripting language</a:t>
            </a:r>
          </a:p>
          <a:p>
            <a:r>
              <a:rPr lang="en-US" dirty="0" smtClean="0">
                <a:latin typeface="Century" pitchFamily="18" charset="0"/>
              </a:rPr>
              <a:t>Makes HTML Dynamic</a:t>
            </a:r>
          </a:p>
          <a:p>
            <a:r>
              <a:rPr lang="en-US" dirty="0" smtClean="0">
                <a:latin typeface="Century" pitchFamily="18" charset="0"/>
              </a:rPr>
              <a:t>Cross Browser Support</a:t>
            </a:r>
          </a:p>
          <a:p>
            <a:r>
              <a:rPr lang="en-US" dirty="0" smtClean="0">
                <a:latin typeface="Century" pitchFamily="18" charset="0"/>
              </a:rPr>
              <a:t>Supports Object Oriented Styling and Functional Styling</a:t>
            </a:r>
          </a:p>
          <a:p>
            <a:r>
              <a:rPr lang="en-US" dirty="0" smtClean="0">
                <a:latin typeface="Century" pitchFamily="18" charset="0"/>
              </a:rPr>
              <a:t>Dynamic Language – You can freely add and remove property of objects.</a:t>
            </a:r>
          </a:p>
          <a:p>
            <a:r>
              <a:rPr lang="en-US" dirty="0" smtClean="0">
                <a:latin typeface="Century" pitchFamily="18" charset="0"/>
              </a:rPr>
              <a:t>You can create object without creating an Blue Print(e.g. class)</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graphicFrame>
        <p:nvGraphicFramePr>
          <p:cNvPr id="210946" name="Object 2"/>
          <p:cNvGraphicFramePr>
            <a:graphicFrameLocks noChangeAspect="1"/>
          </p:cNvGraphicFramePr>
          <p:nvPr/>
        </p:nvGraphicFramePr>
        <p:xfrm>
          <a:off x="1447800" y="1447800"/>
          <a:ext cx="7467600" cy="4419600"/>
        </p:xfrm>
        <a:graphic>
          <a:graphicData uri="http://schemas.openxmlformats.org/presentationml/2006/ole">
            <p:oleObj spid="_x0000_s210946" name="Picture" r:id="rId4" imgW="11304762" imgH="5580952" progId="StaticDib">
              <p:embed/>
            </p:oleObj>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HTTP</a:t>
            </a:r>
            <a:endParaRPr lang="en-US" dirty="0"/>
          </a:p>
        </p:txBody>
      </p:sp>
      <p:graphicFrame>
        <p:nvGraphicFramePr>
          <p:cNvPr id="211970" name="Object 2"/>
          <p:cNvGraphicFramePr>
            <a:graphicFrameLocks noChangeAspect="1"/>
          </p:cNvGraphicFramePr>
          <p:nvPr/>
        </p:nvGraphicFramePr>
        <p:xfrm>
          <a:off x="1447800" y="1447800"/>
          <a:ext cx="7467600" cy="4572000"/>
        </p:xfrm>
        <a:graphic>
          <a:graphicData uri="http://schemas.openxmlformats.org/presentationml/2006/ole">
            <p:oleObj spid="_x0000_s211970" name="Picture" r:id="rId4" imgW="11333333" imgH="5619048" progId="StaticDib">
              <p:embed/>
            </p:oleObj>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Routing</a:t>
            </a:r>
            <a:endParaRPr lang="en-US" dirty="0"/>
          </a:p>
        </p:txBody>
      </p:sp>
      <p:sp>
        <p:nvSpPr>
          <p:cNvPr id="3" name="Content Placeholder 2"/>
          <p:cNvSpPr>
            <a:spLocks noGrp="1"/>
          </p:cNvSpPr>
          <p:nvPr>
            <p:ph idx="1"/>
          </p:nvPr>
        </p:nvSpPr>
        <p:spPr/>
        <p:txBody>
          <a:bodyPr>
            <a:normAutofit/>
          </a:bodyPr>
          <a:lstStyle/>
          <a:p>
            <a:r>
              <a:rPr lang="en-US" dirty="0" smtClean="0"/>
              <a:t>Routing allows our application to navigate between different Components, passing parameters where needed</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Routing</a:t>
            </a:r>
            <a:endParaRPr lang="en-US" dirty="0"/>
          </a:p>
        </p:txBody>
      </p:sp>
      <p:sp>
        <p:nvSpPr>
          <p:cNvPr id="4" name="Content Placeholder 2"/>
          <p:cNvSpPr>
            <a:spLocks noGrp="1"/>
          </p:cNvSpPr>
          <p:nvPr>
            <p:ph idx="1"/>
          </p:nvPr>
        </p:nvSpPr>
        <p:spPr>
          <a:xfrm>
            <a:off x="1435608" y="1447800"/>
            <a:ext cx="7498080" cy="4800600"/>
          </a:xfrm>
        </p:spPr>
        <p:txBody>
          <a:bodyPr>
            <a:normAutofit/>
          </a:bodyPr>
          <a:lstStyle/>
          <a:p>
            <a:r>
              <a:rPr lang="en-US" dirty="0" smtClean="0"/>
              <a:t>Route Configuration</a:t>
            </a:r>
          </a:p>
          <a:p>
            <a:r>
              <a:rPr lang="en-US" dirty="0" smtClean="0"/>
              <a:t>Router Outlets</a:t>
            </a:r>
          </a:p>
          <a:p>
            <a:r>
              <a:rPr lang="en-US" dirty="0" smtClean="0"/>
              <a:t>Router Links</a:t>
            </a:r>
          </a:p>
          <a:p>
            <a:r>
              <a:rPr lang="en-US" dirty="0" smtClean="0"/>
              <a:t>Route Parameters</a:t>
            </a:r>
          </a:p>
          <a:p>
            <a:r>
              <a:rPr lang="en-US" dirty="0" smtClean="0"/>
              <a:t>Child Routers</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Routing</a:t>
            </a:r>
            <a:endParaRPr lang="en-US" dirty="0"/>
          </a:p>
        </p:txBody>
      </p:sp>
      <p:pic>
        <p:nvPicPr>
          <p:cNvPr id="291841" name="Picture 1" descr="E:\F drive arun\angular-2-first-look\images\1.png"/>
          <p:cNvPicPr>
            <a:picLocks noChangeAspect="1" noChangeArrowheads="1"/>
          </p:cNvPicPr>
          <p:nvPr/>
        </p:nvPicPr>
        <p:blipFill>
          <a:blip r:embed="rId3"/>
          <a:srcRect/>
          <a:stretch>
            <a:fillRect/>
          </a:stretch>
        </p:blipFill>
        <p:spPr bwMode="auto">
          <a:xfrm>
            <a:off x="1447800" y="1447801"/>
            <a:ext cx="7467600" cy="4800599"/>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Routing</a:t>
            </a:r>
            <a:endParaRPr lang="en-US" dirty="0"/>
          </a:p>
        </p:txBody>
      </p:sp>
      <p:pic>
        <p:nvPicPr>
          <p:cNvPr id="330753" name="Picture 1" descr="E:\F drive arun\angular-2-first-look\images\2.png"/>
          <p:cNvPicPr>
            <a:picLocks noChangeAspect="1" noChangeArrowheads="1"/>
          </p:cNvPicPr>
          <p:nvPr/>
        </p:nvPicPr>
        <p:blipFill>
          <a:blip r:embed="rId3"/>
          <a:srcRect/>
          <a:stretch>
            <a:fillRect/>
          </a:stretch>
        </p:blipFill>
        <p:spPr bwMode="auto">
          <a:xfrm>
            <a:off x="1447800" y="1447800"/>
            <a:ext cx="7467600" cy="4981575"/>
          </a:xfrm>
          <a:prstGeom prst="rect">
            <a:avLst/>
          </a:prstGeom>
          <a:noFill/>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Routing</a:t>
            </a:r>
            <a:endParaRPr lang="en-US" dirty="0"/>
          </a:p>
        </p:txBody>
      </p:sp>
      <p:graphicFrame>
        <p:nvGraphicFramePr>
          <p:cNvPr id="328705" name="Object 1"/>
          <p:cNvGraphicFramePr>
            <a:graphicFrameLocks noChangeAspect="1"/>
          </p:cNvGraphicFramePr>
          <p:nvPr/>
        </p:nvGraphicFramePr>
        <p:xfrm>
          <a:off x="1447800" y="1447800"/>
          <a:ext cx="7467600" cy="4495800"/>
        </p:xfrm>
        <a:graphic>
          <a:graphicData uri="http://schemas.openxmlformats.org/presentationml/2006/ole">
            <p:oleObj spid="_x0000_s328705" name="Picture" r:id="rId4" imgW="11380952" imgH="5600000" progId="StaticDib">
              <p:embed/>
            </p:oleObj>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a:t>
            </a:r>
            <a:endParaRPr lang="en-US" dirty="0"/>
          </a:p>
        </p:txBody>
      </p:sp>
      <p:sp>
        <p:nvSpPr>
          <p:cNvPr id="4" name="Content Placeholder 3"/>
          <p:cNvSpPr>
            <a:spLocks noGrp="1"/>
          </p:cNvSpPr>
          <p:nvPr>
            <p:ph idx="1"/>
          </p:nvPr>
        </p:nvSpPr>
        <p:spPr/>
        <p:txBody>
          <a:bodyPr/>
          <a:lstStyle/>
          <a:p>
            <a:r>
              <a:rPr lang="en-US" dirty="0" smtClean="0"/>
              <a:t>A form creates a cohesive, effective, and compelling data entry experience.</a:t>
            </a:r>
          </a:p>
          <a:p>
            <a:r>
              <a:rPr lang="en-US" dirty="0" smtClean="0"/>
              <a:t>An Angular form coordinates a set of data-bound user controls, tracks changes, validates input, and presents errors.</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 Crucial &amp; Complex</a:t>
            </a:r>
            <a:endParaRPr lang="en-US" dirty="0"/>
          </a:p>
        </p:txBody>
      </p:sp>
      <p:sp>
        <p:nvSpPr>
          <p:cNvPr id="4" name="Content Placeholder 3"/>
          <p:cNvSpPr>
            <a:spLocks noGrp="1"/>
          </p:cNvSpPr>
          <p:nvPr>
            <p:ph idx="1"/>
          </p:nvPr>
        </p:nvSpPr>
        <p:spPr/>
        <p:txBody>
          <a:bodyPr/>
          <a:lstStyle/>
          <a:p>
            <a:r>
              <a:rPr lang="en-US" dirty="0" smtClean="0"/>
              <a:t>Forms seem straightforward: </a:t>
            </a:r>
          </a:p>
          <a:p>
            <a:pPr lvl="1"/>
            <a:r>
              <a:rPr lang="en-US" dirty="0" smtClean="0"/>
              <a:t>you make an input tag</a:t>
            </a:r>
          </a:p>
          <a:p>
            <a:pPr lvl="1"/>
            <a:r>
              <a:rPr lang="en-US" dirty="0" smtClean="0"/>
              <a:t>the user fills it out</a:t>
            </a:r>
          </a:p>
          <a:p>
            <a:pPr lvl="1"/>
            <a:r>
              <a:rPr lang="en-US" dirty="0" smtClean="0"/>
              <a:t>and hits submit</a:t>
            </a:r>
          </a:p>
          <a:p>
            <a:r>
              <a:rPr lang="en-US" dirty="0" smtClean="0"/>
              <a:t>How hard could it be?</a:t>
            </a:r>
            <a:br>
              <a:rPr lang="en-US" dirty="0" smtClean="0"/>
            </a:br>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Form can end up being really complex</a:t>
            </a:r>
          </a:p>
          <a:p>
            <a:pPr lvl="1"/>
            <a:r>
              <a:rPr lang="en-US" dirty="0" smtClean="0"/>
              <a:t>Form inputs are meant to modify data, both on the page and the server</a:t>
            </a:r>
          </a:p>
          <a:p>
            <a:pPr lvl="1"/>
            <a:r>
              <a:rPr lang="en-US" dirty="0" smtClean="0"/>
              <a:t>Changes often need to be reflected elsewhere on the page</a:t>
            </a:r>
          </a:p>
          <a:p>
            <a:pPr lvl="1"/>
            <a:r>
              <a:rPr lang="en-US" dirty="0" smtClean="0"/>
              <a:t>Users have a lot of leeway in what they enter, so you need to validate values</a:t>
            </a:r>
          </a:p>
          <a:p>
            <a:pPr lvl="1"/>
            <a:r>
              <a:rPr lang="en-US" dirty="0" smtClean="0"/>
              <a:t>The UI needs to clearly state expectations and errors, if any</a:t>
            </a:r>
          </a:p>
          <a:p>
            <a:pPr lvl="1"/>
            <a:r>
              <a:rPr lang="en-US" dirty="0" smtClean="0"/>
              <a:t>Dependent fields can have complex logic</a:t>
            </a:r>
          </a:p>
          <a:p>
            <a:pPr lvl="1"/>
            <a:r>
              <a:rPr lang="en-US" dirty="0" smtClean="0"/>
              <a:t>We want to be able to test our forms, without relying on DOM selectors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Features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Century" pitchFamily="18" charset="0"/>
              </a:rPr>
              <a:t>Functions are First Class Objects</a:t>
            </a:r>
          </a:p>
          <a:p>
            <a:r>
              <a:rPr lang="en-US" dirty="0" smtClean="0">
                <a:latin typeface="Century" pitchFamily="18" charset="0"/>
              </a:rPr>
              <a:t>JavaScript Usage – </a:t>
            </a:r>
            <a:r>
              <a:rPr lang="en-US" dirty="0" err="1" smtClean="0">
                <a:latin typeface="Century" pitchFamily="18" charset="0"/>
              </a:rPr>
              <a:t>NodeJS</a:t>
            </a:r>
            <a:r>
              <a:rPr lang="en-US" dirty="0" smtClean="0">
                <a:latin typeface="Century" pitchFamily="18" charset="0"/>
              </a:rPr>
              <a:t>, JSON, </a:t>
            </a:r>
            <a:r>
              <a:rPr lang="en-US" dirty="0" err="1" smtClean="0">
                <a:latin typeface="Century" pitchFamily="18" charset="0"/>
              </a:rPr>
              <a:t>NoSQL</a:t>
            </a:r>
            <a:r>
              <a:rPr lang="en-US" dirty="0" smtClean="0">
                <a:latin typeface="Century" pitchFamily="18" charset="0"/>
              </a:rPr>
              <a:t>, HTML5</a:t>
            </a:r>
          </a:p>
          <a:p>
            <a:r>
              <a:rPr lang="en-US" dirty="0" smtClean="0">
                <a:latin typeface="Century" pitchFamily="18" charset="0"/>
              </a:rPr>
              <a:t>JavaScript Tools – Build Tools (Grunt), Test Tools (Mocha), IDE (Brackets, Light Table)</a:t>
            </a:r>
          </a:p>
          <a:p>
            <a:r>
              <a:rPr lang="en-US" dirty="0" smtClean="0">
                <a:latin typeface="Century" pitchFamily="18" charset="0"/>
              </a:rPr>
              <a:t>Loosely Typed – Variables and Objects properties can always hold values of any types.</a:t>
            </a:r>
          </a:p>
          <a:p>
            <a:r>
              <a:rPr lang="en-US" dirty="0" smtClean="0">
                <a:latin typeface="Century" pitchFamily="18" charset="0"/>
              </a:rPr>
              <a:t>Can Communicate Asynchronously</a:t>
            </a:r>
          </a:p>
          <a:p>
            <a:r>
              <a:rPr lang="en-IN" dirty="0" smtClean="0">
                <a:latin typeface="Century" pitchFamily="18" charset="0"/>
              </a:rPr>
              <a:t>Prototype-based programming</a:t>
            </a:r>
            <a:endParaRPr lang="en-US" dirty="0" smtClean="0">
              <a:latin typeface="Century" pitchFamily="18"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Thankfully,  Angular2 has tools to help with all of above things.</a:t>
            </a:r>
          </a:p>
          <a:p>
            <a:r>
              <a:rPr lang="en-US" b="1" dirty="0" err="1" smtClean="0"/>
              <a:t>FormControls</a:t>
            </a:r>
            <a:endParaRPr lang="en-US" dirty="0" smtClean="0"/>
          </a:p>
          <a:p>
            <a:pPr lvl="1"/>
            <a:r>
              <a:rPr lang="en-US" dirty="0" smtClean="0"/>
              <a:t>encapsulate the inputs in our forms and give us objects to work with them</a:t>
            </a:r>
          </a:p>
          <a:p>
            <a:r>
              <a:rPr lang="en-US" b="1" dirty="0" err="1" smtClean="0"/>
              <a:t>Validators</a:t>
            </a:r>
            <a:endParaRPr lang="en-US" dirty="0" smtClean="0"/>
          </a:p>
          <a:p>
            <a:pPr lvl="1"/>
            <a:r>
              <a:rPr lang="en-US" dirty="0" smtClean="0"/>
              <a:t>give us the ability to validate inputs, any way we'd like</a:t>
            </a:r>
          </a:p>
          <a:p>
            <a:r>
              <a:rPr lang="en-US" b="1" dirty="0" smtClean="0"/>
              <a:t>Observers</a:t>
            </a:r>
            <a:endParaRPr lang="en-US" dirty="0" smtClean="0"/>
          </a:p>
          <a:p>
            <a:pPr lvl="1"/>
            <a:r>
              <a:rPr lang="en-US" dirty="0" smtClean="0"/>
              <a:t>let us watch our form for changes and respond accordingly</a:t>
            </a: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FormControls</a:t>
            </a:r>
            <a:endParaRPr lang="en-US" dirty="0"/>
          </a:p>
        </p:txBody>
      </p:sp>
      <p:sp>
        <p:nvSpPr>
          <p:cNvPr id="4" name="Content Placeholder 3"/>
          <p:cNvSpPr>
            <a:spLocks noGrp="1"/>
          </p:cNvSpPr>
          <p:nvPr>
            <p:ph idx="1"/>
          </p:nvPr>
        </p:nvSpPr>
        <p:spPr/>
        <p:txBody>
          <a:bodyPr>
            <a:normAutofit/>
          </a:bodyPr>
          <a:lstStyle/>
          <a:p>
            <a:r>
              <a:rPr lang="en-US" dirty="0" smtClean="0"/>
              <a:t>Represents a single input field</a:t>
            </a:r>
          </a:p>
          <a:p>
            <a:r>
              <a:rPr lang="en-US" dirty="0" smtClean="0"/>
              <a:t>Smallest unit of an Angular form</a:t>
            </a:r>
          </a:p>
          <a:p>
            <a:r>
              <a:rPr lang="en-US" dirty="0" smtClean="0"/>
              <a:t>Encapsulate the field's value, and states such as if it is valid, dirty (changed), or has errors</a:t>
            </a:r>
            <a:endParaRPr lang="en-US" dirty="0"/>
          </a:p>
        </p:txBody>
      </p:sp>
      <p:graphicFrame>
        <p:nvGraphicFramePr>
          <p:cNvPr id="488450" name="Object 2"/>
          <p:cNvGraphicFramePr>
            <a:graphicFrameLocks noChangeAspect="1"/>
          </p:cNvGraphicFramePr>
          <p:nvPr/>
        </p:nvGraphicFramePr>
        <p:xfrm>
          <a:off x="3276600" y="3962400"/>
          <a:ext cx="5259092" cy="2438400"/>
        </p:xfrm>
        <a:graphic>
          <a:graphicData uri="http://schemas.openxmlformats.org/presentationml/2006/ole">
            <p:oleObj spid="_x0000_s488450" name="Picture" r:id="rId4" imgW="4847619" imgH="2247619" progId="StaticDib">
              <p:embed/>
            </p:oleObj>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FormGroups</a:t>
            </a:r>
            <a:endParaRPr lang="en-US" dirty="0"/>
          </a:p>
        </p:txBody>
      </p:sp>
      <p:sp>
        <p:nvSpPr>
          <p:cNvPr id="4" name="Content Placeholder 3"/>
          <p:cNvSpPr>
            <a:spLocks noGrp="1"/>
          </p:cNvSpPr>
          <p:nvPr>
            <p:ph idx="1"/>
          </p:nvPr>
        </p:nvSpPr>
        <p:spPr/>
        <p:txBody>
          <a:bodyPr>
            <a:normAutofit lnSpcReduction="10000"/>
          </a:bodyPr>
          <a:lstStyle/>
          <a:p>
            <a:r>
              <a:rPr lang="en-US" dirty="0" smtClean="0"/>
              <a:t>Most forms have more than one field</a:t>
            </a:r>
          </a:p>
          <a:p>
            <a:pPr lvl="1"/>
            <a:r>
              <a:rPr lang="en-US" dirty="0" smtClean="0"/>
              <a:t>we need a way to manage multiple </a:t>
            </a:r>
            <a:r>
              <a:rPr lang="en-US" dirty="0" err="1" smtClean="0"/>
              <a:t>FormControls</a:t>
            </a:r>
            <a:endParaRPr lang="en-US" dirty="0" smtClean="0"/>
          </a:p>
          <a:p>
            <a:r>
              <a:rPr lang="en-US" dirty="0" smtClean="0"/>
              <a:t>If we want to check the validity of our form</a:t>
            </a:r>
          </a:p>
          <a:p>
            <a:pPr lvl="1"/>
            <a:r>
              <a:rPr lang="en-US" dirty="0" smtClean="0"/>
              <a:t>iterate over an array of </a:t>
            </a:r>
            <a:r>
              <a:rPr lang="en-US" dirty="0" err="1" smtClean="0"/>
              <a:t>FormControls</a:t>
            </a:r>
            <a:r>
              <a:rPr lang="en-US" dirty="0" smtClean="0"/>
              <a:t> and check each </a:t>
            </a:r>
            <a:r>
              <a:rPr lang="en-US" dirty="0" err="1" smtClean="0"/>
              <a:t>FormControl</a:t>
            </a:r>
            <a:r>
              <a:rPr lang="en-US" dirty="0" smtClean="0"/>
              <a:t> for validity.</a:t>
            </a:r>
          </a:p>
          <a:p>
            <a:r>
              <a:rPr lang="en-US" dirty="0" err="1" smtClean="0"/>
              <a:t>FormGroups</a:t>
            </a:r>
            <a:r>
              <a:rPr lang="en-US" dirty="0" smtClean="0"/>
              <a:t> solve this issue by providing a wrapper interface around a collection of </a:t>
            </a:r>
            <a:r>
              <a:rPr lang="en-US" dirty="0" err="1" smtClean="0"/>
              <a:t>FormControls</a:t>
            </a:r>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FormGroups</a:t>
            </a:r>
            <a:endParaRPr lang="en-US" dirty="0"/>
          </a:p>
        </p:txBody>
      </p:sp>
      <p:sp>
        <p:nvSpPr>
          <p:cNvPr id="4" name="Content Placeholder 3"/>
          <p:cNvSpPr>
            <a:spLocks noGrp="1"/>
          </p:cNvSpPr>
          <p:nvPr>
            <p:ph idx="1"/>
          </p:nvPr>
        </p:nvSpPr>
        <p:spPr/>
        <p:txBody>
          <a:bodyPr>
            <a:normAutofit/>
          </a:bodyPr>
          <a:lstStyle/>
          <a:p>
            <a:r>
              <a:rPr lang="en-US" dirty="0" smtClean="0"/>
              <a:t>Here's how you create a </a:t>
            </a:r>
            <a:r>
              <a:rPr lang="en-US" dirty="0" err="1" smtClean="0"/>
              <a:t>FormGroup</a:t>
            </a:r>
            <a:r>
              <a:rPr lang="en-US" dirty="0" smtClean="0"/>
              <a:t>:</a:t>
            </a:r>
            <a:endParaRPr lang="en-US" dirty="0"/>
          </a:p>
        </p:txBody>
      </p:sp>
      <p:graphicFrame>
        <p:nvGraphicFramePr>
          <p:cNvPr id="490498" name="Object 2"/>
          <p:cNvGraphicFramePr>
            <a:graphicFrameLocks noChangeAspect="1"/>
          </p:cNvGraphicFramePr>
          <p:nvPr/>
        </p:nvGraphicFramePr>
        <p:xfrm>
          <a:off x="2971800" y="2133600"/>
          <a:ext cx="5670086" cy="1986823"/>
        </p:xfrm>
        <a:graphic>
          <a:graphicData uri="http://schemas.openxmlformats.org/presentationml/2006/ole">
            <p:oleObj spid="_x0000_s490498" name="Picture" r:id="rId4" imgW="3533333" imgH="1238095" progId="StaticDib">
              <p:embed/>
            </p:oleObj>
          </a:graphicData>
        </a:graphic>
      </p:graphicFrame>
      <p:graphicFrame>
        <p:nvGraphicFramePr>
          <p:cNvPr id="490499" name="Object 3"/>
          <p:cNvGraphicFramePr>
            <a:graphicFrameLocks noChangeAspect="1"/>
          </p:cNvGraphicFramePr>
          <p:nvPr/>
        </p:nvGraphicFramePr>
        <p:xfrm>
          <a:off x="1371600" y="4267200"/>
          <a:ext cx="5105400" cy="2439930"/>
        </p:xfrm>
        <a:graphic>
          <a:graphicData uri="http://schemas.openxmlformats.org/presentationml/2006/ole">
            <p:oleObj spid="_x0000_s490499" name="Picture" r:id="rId5" imgW="4742857" imgH="2266667" progId="StaticDib">
              <p:embed/>
            </p:oleObj>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FormModules</a:t>
            </a:r>
            <a:endParaRPr lang="en-US" dirty="0"/>
          </a:p>
        </p:txBody>
      </p:sp>
      <p:sp>
        <p:nvSpPr>
          <p:cNvPr id="4" name="Content Placeholder 3"/>
          <p:cNvSpPr>
            <a:spLocks noGrp="1"/>
          </p:cNvSpPr>
          <p:nvPr>
            <p:ph idx="1"/>
          </p:nvPr>
        </p:nvSpPr>
        <p:spPr/>
        <p:txBody>
          <a:bodyPr>
            <a:normAutofit/>
          </a:bodyPr>
          <a:lstStyle/>
          <a:p>
            <a:r>
              <a:rPr lang="en-US" dirty="0" smtClean="0"/>
              <a:t>In order to use the new forms library we need to first import the forms library in our </a:t>
            </a:r>
            <a:r>
              <a:rPr lang="en-US" dirty="0" err="1" smtClean="0"/>
              <a:t>NgModule</a:t>
            </a:r>
            <a:endParaRPr lang="en-US" dirty="0"/>
          </a:p>
        </p:txBody>
      </p:sp>
      <p:graphicFrame>
        <p:nvGraphicFramePr>
          <p:cNvPr id="491524" name="Object 4"/>
          <p:cNvGraphicFramePr>
            <a:graphicFrameLocks noChangeAspect="1"/>
          </p:cNvGraphicFramePr>
          <p:nvPr/>
        </p:nvGraphicFramePr>
        <p:xfrm>
          <a:off x="5334000" y="2514600"/>
          <a:ext cx="3429000" cy="4181475"/>
        </p:xfrm>
        <a:graphic>
          <a:graphicData uri="http://schemas.openxmlformats.org/presentationml/2006/ole">
            <p:oleObj spid="_x0000_s491524" name="Picture" r:id="rId4" imgW="3428571" imgH="4180952" progId="StaticDib">
              <p:embed/>
            </p:oleObj>
          </a:graphicData>
        </a:graphic>
      </p:graphicFrame>
      <p:graphicFrame>
        <p:nvGraphicFramePr>
          <p:cNvPr id="491525" name="Object 5"/>
          <p:cNvGraphicFramePr>
            <a:graphicFrameLocks noChangeAspect="1"/>
          </p:cNvGraphicFramePr>
          <p:nvPr/>
        </p:nvGraphicFramePr>
        <p:xfrm>
          <a:off x="1733550" y="4267200"/>
          <a:ext cx="1390650" cy="542925"/>
        </p:xfrm>
        <a:graphic>
          <a:graphicData uri="http://schemas.openxmlformats.org/presentationml/2006/ole">
            <p:oleObj spid="_x0000_s491525" name="Picture" r:id="rId5" imgW="1390476" imgH="542570" progId="StaticDib">
              <p:embed/>
            </p:oleObj>
          </a:graphicData>
        </a:graphic>
      </p:graphicFrame>
      <p:graphicFrame>
        <p:nvGraphicFramePr>
          <p:cNvPr id="491526" name="Object 6"/>
          <p:cNvGraphicFramePr>
            <a:graphicFrameLocks noChangeAspect="1"/>
          </p:cNvGraphicFramePr>
          <p:nvPr/>
        </p:nvGraphicFramePr>
        <p:xfrm>
          <a:off x="1685925" y="5800725"/>
          <a:ext cx="1743075" cy="600075"/>
        </p:xfrm>
        <a:graphic>
          <a:graphicData uri="http://schemas.openxmlformats.org/presentationml/2006/ole">
            <p:oleObj spid="_x0000_s491526" name="Picture" r:id="rId6" imgW="1742857" imgH="599683" progId="StaticDib">
              <p:embed/>
            </p:oleObj>
          </a:graphicData>
        </a:graphic>
      </p:graphicFrame>
      <p:cxnSp>
        <p:nvCxnSpPr>
          <p:cNvPr id="10" name="Straight Arrow Connector 9"/>
          <p:cNvCxnSpPr/>
          <p:nvPr/>
        </p:nvCxnSpPr>
        <p:spPr>
          <a:xfrm rot="10800000">
            <a:off x="3124200" y="4572000"/>
            <a:ext cx="2590800" cy="8382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10800000" flipV="1">
            <a:off x="3429000" y="5638800"/>
            <a:ext cx="2286000" cy="4572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752600" y="3886200"/>
            <a:ext cx="2526204" cy="369332"/>
          </a:xfrm>
          <a:prstGeom prst="rect">
            <a:avLst/>
          </a:prstGeom>
        </p:spPr>
        <p:txBody>
          <a:bodyPr wrap="none">
            <a:spAutoFit/>
          </a:bodyPr>
          <a:lstStyle/>
          <a:p>
            <a:r>
              <a:rPr lang="en-US" i="1" dirty="0" smtClean="0"/>
              <a:t>Template driven</a:t>
            </a:r>
            <a:r>
              <a:rPr lang="en-US" dirty="0" smtClean="0"/>
              <a:t> directives</a:t>
            </a:r>
            <a:endParaRPr lang="en-US" dirty="0"/>
          </a:p>
        </p:txBody>
      </p:sp>
      <p:sp>
        <p:nvSpPr>
          <p:cNvPr id="14" name="Rectangle 13"/>
          <p:cNvSpPr/>
          <p:nvPr/>
        </p:nvSpPr>
        <p:spPr>
          <a:xfrm>
            <a:off x="1752600" y="6412468"/>
            <a:ext cx="2161361" cy="369332"/>
          </a:xfrm>
          <a:prstGeom prst="rect">
            <a:avLst/>
          </a:prstGeom>
        </p:spPr>
        <p:txBody>
          <a:bodyPr wrap="none">
            <a:spAutoFit/>
          </a:bodyPr>
          <a:lstStyle/>
          <a:p>
            <a:r>
              <a:rPr lang="en-US" i="1" dirty="0" smtClean="0"/>
              <a:t>Data driven</a:t>
            </a:r>
            <a:r>
              <a:rPr lang="en-US" dirty="0" smtClean="0"/>
              <a:t> directives</a:t>
            </a:r>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Form &amp; </a:t>
            </a:r>
            <a:r>
              <a:rPr lang="en-US" dirty="0" err="1" smtClean="0"/>
              <a:t>NgForm</a:t>
            </a:r>
            <a:endParaRPr lang="en-US" dirty="0"/>
          </a:p>
        </p:txBody>
      </p:sp>
      <p:sp>
        <p:nvSpPr>
          <p:cNvPr id="4" name="Content Placeholder 3"/>
          <p:cNvSpPr>
            <a:spLocks noGrp="1"/>
          </p:cNvSpPr>
          <p:nvPr>
            <p:ph idx="1"/>
          </p:nvPr>
        </p:nvSpPr>
        <p:spPr/>
        <p:txBody>
          <a:bodyPr>
            <a:normAutofit/>
          </a:bodyPr>
          <a:lstStyle/>
          <a:p>
            <a:r>
              <a:rPr lang="en-US" dirty="0" smtClean="0"/>
              <a:t>There are two important pieces of functionality that </a:t>
            </a:r>
            <a:r>
              <a:rPr lang="en-US" dirty="0" err="1" smtClean="0"/>
              <a:t>NgForm</a:t>
            </a:r>
            <a:r>
              <a:rPr lang="en-US" dirty="0" smtClean="0"/>
              <a:t> gives us:</a:t>
            </a:r>
          </a:p>
          <a:p>
            <a:pPr lvl="1"/>
            <a:r>
              <a:rPr lang="en-US" dirty="0" smtClean="0"/>
              <a:t>A </a:t>
            </a:r>
            <a:r>
              <a:rPr lang="en-US" dirty="0" err="1" smtClean="0"/>
              <a:t>FormGroup</a:t>
            </a:r>
            <a:r>
              <a:rPr lang="en-US" dirty="0" smtClean="0"/>
              <a:t> named </a:t>
            </a:r>
            <a:r>
              <a:rPr lang="en-US" dirty="0" err="1" smtClean="0"/>
              <a:t>ngForm</a:t>
            </a:r>
            <a:endParaRPr lang="en-US" dirty="0" smtClean="0"/>
          </a:p>
          <a:p>
            <a:pPr lvl="1"/>
            <a:r>
              <a:rPr lang="en-US" dirty="0" smtClean="0"/>
              <a:t>A </a:t>
            </a:r>
            <a:r>
              <a:rPr lang="en-US" b="1" dirty="0" smtClean="0"/>
              <a:t>(</a:t>
            </a:r>
            <a:r>
              <a:rPr lang="en-US" b="1" dirty="0" err="1" smtClean="0"/>
              <a:t>ngSubmit</a:t>
            </a:r>
            <a:r>
              <a:rPr lang="en-US" b="1" dirty="0" smtClean="0"/>
              <a:t>)</a:t>
            </a:r>
            <a:r>
              <a:rPr lang="en-US" dirty="0" smtClean="0"/>
              <a:t> output</a:t>
            </a:r>
            <a:endParaRPr lang="en-US" dirty="0"/>
          </a:p>
        </p:txBody>
      </p:sp>
      <p:graphicFrame>
        <p:nvGraphicFramePr>
          <p:cNvPr id="492550" name="Object 6"/>
          <p:cNvGraphicFramePr>
            <a:graphicFrameLocks noChangeAspect="1"/>
          </p:cNvGraphicFramePr>
          <p:nvPr/>
        </p:nvGraphicFramePr>
        <p:xfrm>
          <a:off x="480169" y="4267200"/>
          <a:ext cx="8282831" cy="1066800"/>
        </p:xfrm>
        <a:graphic>
          <a:graphicData uri="http://schemas.openxmlformats.org/presentationml/2006/ole">
            <p:oleObj spid="_x0000_s492550" name="Picture" r:id="rId4" imgW="6952381" imgH="895001" progId="StaticDib">
              <p:embed/>
            </p:oleObj>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FormBuilder</a:t>
            </a:r>
            <a:endParaRPr lang="en-US" dirty="0"/>
          </a:p>
        </p:txBody>
      </p:sp>
      <p:sp>
        <p:nvSpPr>
          <p:cNvPr id="4" name="Content Placeholder 3"/>
          <p:cNvSpPr>
            <a:spLocks noGrp="1"/>
          </p:cNvSpPr>
          <p:nvPr>
            <p:ph idx="1"/>
          </p:nvPr>
        </p:nvSpPr>
        <p:spPr/>
        <p:txBody>
          <a:bodyPr>
            <a:normAutofit/>
          </a:bodyPr>
          <a:lstStyle/>
          <a:p>
            <a:r>
              <a:rPr lang="en-US" dirty="0" smtClean="0"/>
              <a:t>A more flexible and common way to configure forms is to use a </a:t>
            </a:r>
            <a:r>
              <a:rPr lang="en-US" dirty="0" err="1" smtClean="0"/>
              <a:t>FormBuilder</a:t>
            </a:r>
            <a:endParaRPr lang="en-US" dirty="0" smtClean="0"/>
          </a:p>
          <a:p>
            <a:r>
              <a:rPr lang="en-US" dirty="0" smtClean="0"/>
              <a:t>Forms are made up of </a:t>
            </a:r>
            <a:r>
              <a:rPr lang="en-US" dirty="0" err="1" smtClean="0"/>
              <a:t>FormControls</a:t>
            </a:r>
            <a:r>
              <a:rPr lang="en-US" dirty="0" smtClean="0"/>
              <a:t> and </a:t>
            </a:r>
            <a:r>
              <a:rPr lang="en-US" dirty="0" err="1" smtClean="0"/>
              <a:t>FormGroups</a:t>
            </a:r>
            <a:r>
              <a:rPr lang="en-US" dirty="0" smtClean="0"/>
              <a:t> </a:t>
            </a:r>
          </a:p>
          <a:p>
            <a:r>
              <a:rPr lang="en-US" dirty="0" smtClean="0"/>
              <a:t>The </a:t>
            </a:r>
            <a:r>
              <a:rPr lang="en-US" dirty="0" err="1" smtClean="0"/>
              <a:t>FormBuilder</a:t>
            </a:r>
            <a:r>
              <a:rPr lang="en-US" dirty="0" smtClean="0"/>
              <a:t> helps us make them </a:t>
            </a:r>
          </a:p>
          <a:p>
            <a:pPr lvl="1"/>
            <a:r>
              <a:rPr lang="en-US" dirty="0" smtClean="0"/>
              <a:t>Think of it as a "factory" object</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FormBuilder</a:t>
            </a:r>
            <a:endParaRPr lang="en-US" dirty="0"/>
          </a:p>
        </p:txBody>
      </p:sp>
      <p:graphicFrame>
        <p:nvGraphicFramePr>
          <p:cNvPr id="494594" name="Object 2"/>
          <p:cNvGraphicFramePr>
            <a:graphicFrameLocks noChangeAspect="1"/>
          </p:cNvGraphicFramePr>
          <p:nvPr/>
        </p:nvGraphicFramePr>
        <p:xfrm>
          <a:off x="3810000" y="1371600"/>
          <a:ext cx="4233333" cy="1524000"/>
        </p:xfrm>
        <a:graphic>
          <a:graphicData uri="http://schemas.openxmlformats.org/presentationml/2006/ole">
            <p:oleObj spid="_x0000_s494594" name="Picture" r:id="rId4" imgW="3571429" imgH="1285714" progId="StaticDib">
              <p:embed/>
            </p:oleObj>
          </a:graphicData>
        </a:graphic>
      </p:graphicFrame>
      <p:graphicFrame>
        <p:nvGraphicFramePr>
          <p:cNvPr id="494595" name="Object 3"/>
          <p:cNvGraphicFramePr>
            <a:graphicFrameLocks noChangeAspect="1"/>
          </p:cNvGraphicFramePr>
          <p:nvPr/>
        </p:nvGraphicFramePr>
        <p:xfrm>
          <a:off x="838200" y="3124200"/>
          <a:ext cx="7473430" cy="2133600"/>
        </p:xfrm>
        <a:graphic>
          <a:graphicData uri="http://schemas.openxmlformats.org/presentationml/2006/ole">
            <p:oleObj spid="_x0000_s494595" name="Picture" r:id="rId5" imgW="6104762" imgH="1742857" progId="StaticDib">
              <p:embed/>
            </p:oleObj>
          </a:graphicData>
        </a:graphic>
      </p:graphicFrame>
      <p:sp>
        <p:nvSpPr>
          <p:cNvPr id="8" name="Rectangle 7"/>
          <p:cNvSpPr/>
          <p:nvPr/>
        </p:nvSpPr>
        <p:spPr>
          <a:xfrm>
            <a:off x="2438400" y="5562600"/>
            <a:ext cx="556260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000" dirty="0" err="1" smtClean="0"/>
              <a:t>FormBuilder.</a:t>
            </a:r>
            <a:r>
              <a:rPr lang="en-US" sz="2000" i="1" dirty="0" err="1" smtClean="0">
                <a:solidFill>
                  <a:srgbClr val="0000FF"/>
                </a:solidFill>
              </a:rPr>
              <a:t>control</a:t>
            </a:r>
            <a:r>
              <a:rPr lang="en-US" sz="2000" dirty="0" smtClean="0"/>
              <a:t> - creates a new </a:t>
            </a:r>
            <a:r>
              <a:rPr lang="en-US" sz="2000" dirty="0" err="1" smtClean="0"/>
              <a:t>FormControl</a:t>
            </a:r>
            <a:endParaRPr lang="en-US" sz="2000" dirty="0" smtClean="0"/>
          </a:p>
          <a:p>
            <a:r>
              <a:rPr lang="en-US" sz="2000" dirty="0" err="1" smtClean="0"/>
              <a:t>FormBuilder.</a:t>
            </a:r>
            <a:r>
              <a:rPr lang="en-US" sz="2000" i="1" dirty="0" err="1" smtClean="0">
                <a:solidFill>
                  <a:srgbClr val="0000FF"/>
                </a:solidFill>
              </a:rPr>
              <a:t>group</a:t>
            </a:r>
            <a:r>
              <a:rPr lang="en-US" sz="2000" dirty="0" smtClean="0"/>
              <a:t> - creates a new </a:t>
            </a:r>
            <a:r>
              <a:rPr lang="en-US" sz="2000" dirty="0" err="1" smtClean="0"/>
              <a:t>FormGroup</a:t>
            </a:r>
            <a:endParaRPr lang="en-US" sz="2000"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Template Driven </a:t>
            </a:r>
            <a:endParaRPr lang="en-US" dirty="0"/>
          </a:p>
        </p:txBody>
      </p:sp>
      <p:sp>
        <p:nvSpPr>
          <p:cNvPr id="3" name="Content Placeholder 2"/>
          <p:cNvSpPr>
            <a:spLocks noGrp="1"/>
          </p:cNvSpPr>
          <p:nvPr>
            <p:ph idx="1"/>
          </p:nvPr>
        </p:nvSpPr>
        <p:spPr/>
        <p:txBody>
          <a:bodyPr>
            <a:normAutofit fontScale="92500"/>
          </a:bodyPr>
          <a:lstStyle/>
          <a:p>
            <a:pPr marL="514350" indent="-514350">
              <a:buNone/>
            </a:pPr>
            <a:r>
              <a:rPr lang="en-US" dirty="0" smtClean="0"/>
              <a:t>	1. </a:t>
            </a:r>
            <a:r>
              <a:rPr lang="en-US" dirty="0" err="1" smtClean="0"/>
              <a:t>ngModels</a:t>
            </a:r>
            <a:r>
              <a:rPr lang="en-US" dirty="0" smtClean="0"/>
              <a:t> to the input boxes -- read value</a:t>
            </a:r>
            <a:br>
              <a:rPr lang="en-US" dirty="0" smtClean="0"/>
            </a:br>
            <a:r>
              <a:rPr lang="en-US" dirty="0" smtClean="0"/>
              <a:t>2. </a:t>
            </a:r>
            <a:r>
              <a:rPr lang="en-US" dirty="0" err="1" smtClean="0"/>
              <a:t>ngSumit</a:t>
            </a:r>
            <a:r>
              <a:rPr lang="en-US" dirty="0" smtClean="0"/>
              <a:t> and </a:t>
            </a:r>
            <a:r>
              <a:rPr lang="en-US" dirty="0" err="1" smtClean="0"/>
              <a:t>ngForm</a:t>
            </a:r>
            <a:r>
              <a:rPr lang="en-US" dirty="0" smtClean="0"/>
              <a:t/>
            </a:r>
            <a:br>
              <a:rPr lang="en-US" dirty="0" smtClean="0"/>
            </a:br>
            <a:r>
              <a:rPr lang="en-US" dirty="0" smtClean="0"/>
              <a:t>3. HTML5 input validations</a:t>
            </a:r>
            <a:br>
              <a:rPr lang="en-US" dirty="0" smtClean="0"/>
            </a:br>
            <a:r>
              <a:rPr lang="en-US" dirty="0" smtClean="0"/>
              <a:t>4. </a:t>
            </a:r>
            <a:r>
              <a:rPr lang="en-US" dirty="0" err="1" smtClean="0"/>
              <a:t>ng</a:t>
            </a:r>
            <a:r>
              <a:rPr lang="en-US" dirty="0" smtClean="0"/>
              <a:t>-invalid and </a:t>
            </a:r>
            <a:r>
              <a:rPr lang="en-US" dirty="0" err="1" smtClean="0"/>
              <a:t>ng</a:t>
            </a:r>
            <a:r>
              <a:rPr lang="en-US" dirty="0" smtClean="0"/>
              <a:t>-valid </a:t>
            </a:r>
            <a:r>
              <a:rPr lang="en-US" dirty="0" err="1" smtClean="0"/>
              <a:t>css</a:t>
            </a:r>
            <a:r>
              <a:rPr lang="en-US" dirty="0" smtClean="0"/>
              <a:t> classes</a:t>
            </a:r>
            <a:br>
              <a:rPr lang="en-US" dirty="0" smtClean="0"/>
            </a:br>
            <a:r>
              <a:rPr lang="en-US" dirty="0" smtClean="0"/>
              <a:t>5. [</a:t>
            </a:r>
            <a:r>
              <a:rPr lang="en-US" dirty="0" err="1" smtClean="0"/>
              <a:t>ngModel</a:t>
            </a:r>
            <a:r>
              <a:rPr lang="en-US" dirty="0" smtClean="0"/>
              <a:t>] to pick the default values, but one way binding</a:t>
            </a:r>
            <a:br>
              <a:rPr lang="en-US" dirty="0" smtClean="0"/>
            </a:br>
            <a:r>
              <a:rPr lang="en-US" dirty="0" smtClean="0"/>
              <a:t>6. [(</a:t>
            </a:r>
            <a:r>
              <a:rPr lang="en-US" dirty="0" err="1" smtClean="0"/>
              <a:t>ngModel</a:t>
            </a:r>
            <a:r>
              <a:rPr lang="en-US" dirty="0" smtClean="0"/>
              <a:t>)] two way binding</a:t>
            </a:r>
            <a:br>
              <a:rPr lang="en-US" dirty="0" smtClean="0"/>
            </a:br>
            <a:r>
              <a:rPr lang="en-US" dirty="0" smtClean="0"/>
              <a:t>7. </a:t>
            </a:r>
            <a:r>
              <a:rPr lang="en-US" dirty="0" err="1" smtClean="0"/>
              <a:t>FormGroup</a:t>
            </a:r>
            <a:r>
              <a:rPr lang="en-US" dirty="0" smtClean="0"/>
              <a:t> </a:t>
            </a:r>
            <a:r>
              <a:rPr lang="en-US" dirty="0" err="1" smtClean="0"/>
              <a:t>ngModelGroup</a:t>
            </a:r>
            <a:r>
              <a:rPr lang="en-US" dirty="0" smtClean="0"/>
              <a:t>="</a:t>
            </a:r>
            <a:r>
              <a:rPr lang="en-US" dirty="0" err="1" smtClean="0"/>
              <a:t>userData</a:t>
            </a:r>
            <a:r>
              <a:rPr lang="en-US" dirty="0" smtClean="0"/>
              <a:t>"</a:t>
            </a:r>
            <a:br>
              <a:rPr lang="en-US" dirty="0" smtClean="0"/>
            </a:br>
            <a:r>
              <a:rPr lang="en-US" dirty="0" smtClean="0"/>
              <a:t>8. Radio button</a:t>
            </a:r>
            <a:br>
              <a:rPr lang="en-US" dirty="0" smtClean="0"/>
            </a:br>
            <a:r>
              <a:rPr lang="en-US" dirty="0" smtClean="0"/>
              <a:t>9. Form state, valid form</a:t>
            </a:r>
            <a:endParaRPr 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for Data Driven </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None/>
            </a:pPr>
            <a:r>
              <a:rPr lang="en-US" dirty="0" smtClean="0"/>
              <a:t/>
            </a:r>
            <a:br>
              <a:rPr lang="en-US" dirty="0" smtClean="0"/>
            </a:br>
            <a:r>
              <a:rPr lang="en-US" dirty="0" smtClean="0"/>
              <a:t>1. Create Form Group and Form Controls</a:t>
            </a:r>
            <a:br>
              <a:rPr lang="en-US" dirty="0" smtClean="0"/>
            </a:br>
            <a:r>
              <a:rPr lang="en-US" dirty="0" smtClean="0"/>
              <a:t>2. Synchronize the form with data-driven comp and bind the </a:t>
            </a:r>
            <a:r>
              <a:rPr lang="en-US" dirty="0" err="1" smtClean="0"/>
              <a:t>FormControls</a:t>
            </a:r>
            <a:r>
              <a:rPr lang="en-US" dirty="0" smtClean="0"/>
              <a:t/>
            </a:r>
            <a:br>
              <a:rPr lang="en-US" dirty="0" smtClean="0"/>
            </a:br>
            <a:r>
              <a:rPr lang="en-US" dirty="0" smtClean="0"/>
              <a:t>3. submit the form and log form value on the console</a:t>
            </a:r>
            <a:br>
              <a:rPr lang="en-US" dirty="0" smtClean="0"/>
            </a:br>
            <a:r>
              <a:rPr lang="en-US" dirty="0" smtClean="0"/>
              <a:t>4. Add validations to the </a:t>
            </a:r>
            <a:r>
              <a:rPr lang="en-US" dirty="0" err="1" smtClean="0"/>
              <a:t>FormControls</a:t>
            </a:r>
            <a:r>
              <a:rPr lang="en-US" dirty="0" smtClean="0"/>
              <a:t/>
            </a:r>
            <a:br>
              <a:rPr lang="en-US" dirty="0" smtClean="0"/>
            </a:br>
            <a:r>
              <a:rPr lang="en-US" dirty="0" smtClean="0"/>
              <a:t>5. If email is invalid show error message</a:t>
            </a:r>
            <a:br>
              <a:rPr lang="en-US" dirty="0" smtClean="0"/>
            </a:br>
            <a:r>
              <a:rPr lang="en-US" dirty="0" smtClean="0"/>
              <a:t>6. If form is invalid don't let the user submit it</a:t>
            </a:r>
            <a:br>
              <a:rPr lang="en-US" dirty="0" smtClean="0"/>
            </a:br>
            <a:r>
              <a:rPr lang="en-US" dirty="0" smtClean="0"/>
              <a:t>7. Group Data - Nested Form Group</a:t>
            </a:r>
            <a:br>
              <a:rPr lang="en-US" dirty="0" smtClean="0"/>
            </a:br>
            <a:r>
              <a:rPr lang="en-US" dirty="0" smtClean="0"/>
              <a:t>8. Bind radio type</a:t>
            </a:r>
            <a:br>
              <a:rPr lang="en-US" dirty="0" smtClean="0"/>
            </a:br>
            <a:r>
              <a:rPr lang="en-US" dirty="0" smtClean="0"/>
              <a:t>9. Custom Validation</a:t>
            </a:r>
            <a:br>
              <a:rPr lang="en-US" dirty="0" smtClean="0"/>
            </a:br>
            <a:r>
              <a:rPr lang="en-US" dirty="0" smtClean="0"/>
              <a:t>10. Form Array</a:t>
            </a:r>
            <a:br>
              <a:rPr lang="en-US" dirty="0" smtClean="0"/>
            </a:br>
            <a:r>
              <a:rPr lang="en-US" dirty="0" smtClean="0"/>
              <a:t>11. Add data in </a:t>
            </a:r>
            <a:r>
              <a:rPr lang="en-US" dirty="0" err="1" smtClean="0"/>
              <a:t>FormArray</a:t>
            </a:r>
            <a:r>
              <a:rPr lang="en-US" dirty="0" smtClean="0"/>
              <a:t/>
            </a:r>
            <a:br>
              <a:rPr lang="en-US" dirty="0" smtClean="0"/>
            </a:br>
            <a:r>
              <a:rPr lang="en-US" dirty="0" smtClean="0"/>
              <a:t>12. </a:t>
            </a:r>
            <a:r>
              <a:rPr lang="en-US" dirty="0" err="1" smtClean="0"/>
              <a:t>Async</a:t>
            </a:r>
            <a:r>
              <a:rPr lang="en-US" dirty="0" smtClean="0"/>
              <a:t> validation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MEAN</a:t>
            </a:r>
            <a:endParaRPr lang="en-US" dirty="0"/>
          </a:p>
        </p:txBody>
      </p:sp>
      <p:sp>
        <p:nvSpPr>
          <p:cNvPr id="3" name="Subtitle 2"/>
          <p:cNvSpPr>
            <a:spLocks noGrp="1"/>
          </p:cNvSpPr>
          <p:nvPr>
            <p:ph type="subTitle" idx="1"/>
          </p:nvPr>
        </p:nvSpPr>
        <p:spPr/>
        <p:txBody>
          <a:bodyPr/>
          <a:lstStyle/>
          <a:p>
            <a:r>
              <a:rPr lang="en-US" dirty="0" smtClean="0"/>
              <a:t>JavaScript Full Stack</a:t>
            </a:r>
            <a:endParaRPr 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normAutofit lnSpcReduction="10000"/>
          </a:bodyPr>
          <a:lstStyle/>
          <a:p>
            <a:r>
              <a:rPr lang="en-US" dirty="0" smtClean="0"/>
              <a:t>Single Responsibility</a:t>
            </a:r>
            <a:endParaRPr lang="en-US" dirty="0" smtClean="0"/>
          </a:p>
          <a:p>
            <a:r>
              <a:rPr lang="en-US" dirty="0" smtClean="0"/>
              <a:t>Naming</a:t>
            </a:r>
          </a:p>
          <a:p>
            <a:r>
              <a:rPr lang="en-US" dirty="0" smtClean="0"/>
              <a:t>Coding Conventions</a:t>
            </a:r>
          </a:p>
          <a:p>
            <a:r>
              <a:rPr lang="en-US" dirty="0" smtClean="0"/>
              <a:t>App Structure and Angular Modules</a:t>
            </a:r>
          </a:p>
          <a:p>
            <a:r>
              <a:rPr lang="en-US" dirty="0" smtClean="0"/>
              <a:t>Components</a:t>
            </a:r>
          </a:p>
          <a:p>
            <a:r>
              <a:rPr lang="en-US" dirty="0" smtClean="0"/>
              <a:t>Directives</a:t>
            </a:r>
          </a:p>
          <a:p>
            <a:r>
              <a:rPr lang="en-US" dirty="0" smtClean="0"/>
              <a:t>Services</a:t>
            </a:r>
          </a:p>
          <a:p>
            <a:r>
              <a:rPr lang="en-US" dirty="0" smtClean="0"/>
              <a:t>Data Services</a:t>
            </a:r>
          </a:p>
          <a:p>
            <a:r>
              <a:rPr lang="en-US" dirty="0" smtClean="0"/>
              <a:t>Lifecycle Hooks</a:t>
            </a:r>
          </a:p>
          <a:p>
            <a:pPr marL="514350" indent="-514350"/>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a:t>
            </a:r>
            <a:r>
              <a:rPr lang="en-US" dirty="0" smtClean="0"/>
              <a:t>Responsibility – Rule </a:t>
            </a:r>
            <a:r>
              <a:rPr lang="en-US" dirty="0" smtClean="0"/>
              <a:t>01</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Rule of One</a:t>
            </a:r>
          </a:p>
          <a:p>
            <a:pPr lvl="1"/>
            <a:r>
              <a:rPr lang="en-US" b="1" dirty="0" smtClean="0"/>
              <a:t>Do</a:t>
            </a:r>
            <a:r>
              <a:rPr lang="en-US" dirty="0" smtClean="0"/>
              <a:t> define one thing (e.g. service or component) per file.</a:t>
            </a:r>
          </a:p>
          <a:p>
            <a:pPr lvl="1"/>
            <a:r>
              <a:rPr lang="en-US" b="1" dirty="0" smtClean="0"/>
              <a:t>Consider</a:t>
            </a:r>
            <a:r>
              <a:rPr lang="en-US" dirty="0" smtClean="0"/>
              <a:t> limiting files to 400 lines of code.</a:t>
            </a:r>
          </a:p>
          <a:p>
            <a:pPr lvl="1"/>
            <a:r>
              <a:rPr lang="en-US" b="1" dirty="0" smtClean="0"/>
              <a:t>Why?</a:t>
            </a:r>
            <a:r>
              <a:rPr lang="en-US" dirty="0" smtClean="0"/>
              <a:t> One component per file makes it far easier to read, maintain, and avoid collisions with teams in source control.</a:t>
            </a:r>
          </a:p>
          <a:p>
            <a:pPr lvl="1"/>
            <a:r>
              <a:rPr lang="en-US" b="1" dirty="0" smtClean="0"/>
              <a:t>Why?</a:t>
            </a:r>
            <a:r>
              <a:rPr lang="en-US" dirty="0" smtClean="0"/>
              <a:t> One component per file avoids hidden bugs that often arise when combining components in a file where they may share variables, create unwanted closures, or unwanted coupling with dependencies.</a:t>
            </a:r>
          </a:p>
          <a:p>
            <a:pPr lvl="1"/>
            <a:r>
              <a:rPr lang="en-US" b="1" dirty="0" smtClean="0"/>
              <a:t>Why?</a:t>
            </a:r>
            <a:r>
              <a:rPr lang="en-US" dirty="0" smtClean="0"/>
              <a:t> A single component can be the default export for its file which facilitates lazy loading with the Router.</a:t>
            </a:r>
          </a:p>
          <a:p>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a:t>
            </a:r>
            <a:r>
              <a:rPr lang="en-US" dirty="0" smtClean="0"/>
              <a:t>Responsibility</a:t>
            </a:r>
            <a:endParaRPr lang="en-US" dirty="0"/>
          </a:p>
        </p:txBody>
      </p:sp>
      <p:sp>
        <p:nvSpPr>
          <p:cNvPr id="3" name="Content Placeholder 2"/>
          <p:cNvSpPr>
            <a:spLocks noGrp="1"/>
          </p:cNvSpPr>
          <p:nvPr>
            <p:ph idx="1"/>
          </p:nvPr>
        </p:nvSpPr>
        <p:spPr/>
        <p:txBody>
          <a:bodyPr>
            <a:normAutofit/>
          </a:bodyPr>
          <a:lstStyle/>
          <a:p>
            <a:r>
              <a:rPr lang="en-US" dirty="0" smtClean="0"/>
              <a:t>Rule of </a:t>
            </a:r>
            <a:r>
              <a:rPr lang="en-US" dirty="0" smtClean="0"/>
              <a:t>One</a:t>
            </a:r>
          </a:p>
          <a:p>
            <a:pPr lvl="1"/>
            <a:r>
              <a:rPr lang="en-US" dirty="0" smtClean="0"/>
              <a:t>Better </a:t>
            </a:r>
            <a:r>
              <a:rPr lang="en-US" dirty="0" smtClean="0"/>
              <a:t>to redistribute the component and supporting activities into their own dedicated files.</a:t>
            </a:r>
            <a:endParaRPr lang="en-US" dirty="0"/>
          </a:p>
        </p:txBody>
      </p:sp>
      <p:graphicFrame>
        <p:nvGraphicFramePr>
          <p:cNvPr id="667651" name="Object 3"/>
          <p:cNvGraphicFramePr>
            <a:graphicFrameLocks noChangeAspect="1"/>
          </p:cNvGraphicFramePr>
          <p:nvPr/>
        </p:nvGraphicFramePr>
        <p:xfrm>
          <a:off x="304800" y="3352800"/>
          <a:ext cx="8798257" cy="3276600"/>
        </p:xfrm>
        <a:graphic>
          <a:graphicData uri="http://schemas.openxmlformats.org/presentationml/2006/ole">
            <p:oleObj spid="_x0000_s667651" name="Picture" r:id="rId3" imgW="9666667" imgH="2342238" progId="StaticDib">
              <p:embed/>
            </p:oleObj>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a:t>
            </a:r>
            <a:r>
              <a:rPr lang="en-US" dirty="0" smtClean="0"/>
              <a:t>Responsibility – Rule 02</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Small Functions</a:t>
            </a:r>
          </a:p>
          <a:p>
            <a:pPr lvl="1"/>
            <a:r>
              <a:rPr lang="en-US" b="1" dirty="0" smtClean="0"/>
              <a:t>Do</a:t>
            </a:r>
            <a:r>
              <a:rPr lang="en-US" dirty="0" smtClean="0"/>
              <a:t> define small functions</a:t>
            </a:r>
          </a:p>
          <a:p>
            <a:pPr lvl="1"/>
            <a:r>
              <a:rPr lang="en-US" b="1" dirty="0" smtClean="0"/>
              <a:t>Consider</a:t>
            </a:r>
            <a:r>
              <a:rPr lang="en-US" dirty="0" smtClean="0"/>
              <a:t> limiting to no more than 75 lines.</a:t>
            </a:r>
          </a:p>
          <a:p>
            <a:pPr lvl="1"/>
            <a:r>
              <a:rPr lang="en-US" b="1" dirty="0" smtClean="0"/>
              <a:t>Why?</a:t>
            </a:r>
            <a:r>
              <a:rPr lang="en-US" dirty="0" smtClean="0"/>
              <a:t> Small functions are easier to test, especially when they do one thing and serve one purpose.</a:t>
            </a:r>
          </a:p>
          <a:p>
            <a:pPr lvl="1"/>
            <a:r>
              <a:rPr lang="en-US" b="1" dirty="0" smtClean="0"/>
              <a:t>Why?</a:t>
            </a:r>
            <a:r>
              <a:rPr lang="en-US" dirty="0" smtClean="0"/>
              <a:t> Small functions promote reuse.</a:t>
            </a:r>
          </a:p>
          <a:p>
            <a:pPr lvl="1"/>
            <a:r>
              <a:rPr lang="en-US" b="1" dirty="0" smtClean="0"/>
              <a:t>Why?</a:t>
            </a:r>
            <a:r>
              <a:rPr lang="en-US" dirty="0" smtClean="0"/>
              <a:t> Small functions are easier to read.</a:t>
            </a:r>
          </a:p>
          <a:p>
            <a:pPr lvl="1"/>
            <a:r>
              <a:rPr lang="en-US" b="1" dirty="0" smtClean="0"/>
              <a:t>Why?</a:t>
            </a:r>
            <a:r>
              <a:rPr lang="en-US" dirty="0" smtClean="0"/>
              <a:t> Small functions are easier to maintain.</a:t>
            </a:r>
          </a:p>
          <a:p>
            <a:pPr lvl="1"/>
            <a:r>
              <a:rPr lang="en-US" b="1" dirty="0" smtClean="0"/>
              <a:t>Why?</a:t>
            </a:r>
            <a:r>
              <a:rPr lang="en-US" dirty="0" smtClean="0"/>
              <a:t> Small functions help avoid hidden bugs that come with large functions that share variables with external scope, create unwanted closures, or unwanted coupling with dependencies.</a:t>
            </a:r>
          </a:p>
          <a:p>
            <a:pPr lvl="1"/>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lnSpcReduction="10000"/>
          </a:bodyPr>
          <a:lstStyle/>
          <a:p>
            <a:r>
              <a:rPr lang="en-US" dirty="0" smtClean="0"/>
              <a:t>General Naming Guidelines</a:t>
            </a:r>
          </a:p>
          <a:p>
            <a:pPr lvl="1"/>
            <a:r>
              <a:rPr lang="en-US" b="1" dirty="0" smtClean="0"/>
              <a:t>Do</a:t>
            </a:r>
            <a:r>
              <a:rPr lang="en-US" dirty="0" smtClean="0"/>
              <a:t> use consistent names for all symbols.</a:t>
            </a:r>
          </a:p>
          <a:p>
            <a:pPr lvl="1"/>
            <a:r>
              <a:rPr lang="en-US" b="1" dirty="0" smtClean="0"/>
              <a:t>Do</a:t>
            </a:r>
            <a:r>
              <a:rPr lang="en-US" dirty="0" smtClean="0"/>
              <a:t> follow a pattern that describes the symbol's feature then its type</a:t>
            </a:r>
            <a:r>
              <a:rPr lang="en-US" dirty="0" smtClean="0"/>
              <a:t>.</a:t>
            </a:r>
          </a:p>
          <a:p>
            <a:pPr lvl="2"/>
            <a:r>
              <a:rPr lang="en-US" dirty="0" smtClean="0"/>
              <a:t>Recommended </a:t>
            </a:r>
            <a:r>
              <a:rPr lang="en-US" dirty="0" smtClean="0"/>
              <a:t>pattern is </a:t>
            </a:r>
            <a:r>
              <a:rPr lang="en-US" b="1" dirty="0" err="1" smtClean="0"/>
              <a:t>feature.type.ts</a:t>
            </a:r>
            <a:r>
              <a:rPr lang="en-US" dirty="0" smtClean="0"/>
              <a:t>.</a:t>
            </a:r>
          </a:p>
          <a:p>
            <a:pPr lvl="1"/>
            <a:r>
              <a:rPr lang="en-US" b="1" dirty="0" smtClean="0"/>
              <a:t>Why?</a:t>
            </a:r>
            <a:r>
              <a:rPr lang="en-US" dirty="0" smtClean="0"/>
              <a:t> Naming conventions help provide a consistent way to find content at a glance. Consistency within the project is vital. Consistency with a team is important. Consistency across a company provides tremendous efficiency</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General Naming Guidelines</a:t>
            </a:r>
          </a:p>
          <a:p>
            <a:pPr lvl="1"/>
            <a:r>
              <a:rPr lang="en-US" b="1" dirty="0" smtClean="0"/>
              <a:t>Why</a:t>
            </a:r>
            <a:r>
              <a:rPr lang="en-US" b="1" dirty="0" smtClean="0"/>
              <a:t>?</a:t>
            </a:r>
            <a:r>
              <a:rPr lang="en-US" dirty="0" smtClean="0"/>
              <a:t> The naming conventions should simply help find </a:t>
            </a:r>
            <a:r>
              <a:rPr lang="en-US" dirty="0" smtClean="0"/>
              <a:t>desired </a:t>
            </a:r>
            <a:r>
              <a:rPr lang="en-US" dirty="0" smtClean="0"/>
              <a:t>code faster and make it easier to understand.</a:t>
            </a:r>
          </a:p>
          <a:p>
            <a:pPr lvl="1"/>
            <a:r>
              <a:rPr lang="en-US" b="1" dirty="0" smtClean="0"/>
              <a:t>Why?</a:t>
            </a:r>
            <a:r>
              <a:rPr lang="en-US" dirty="0" smtClean="0"/>
              <a:t> Names of folders and files should clearly convey their intent. </a:t>
            </a:r>
            <a:endParaRPr lang="en-US" dirty="0" smtClean="0"/>
          </a:p>
          <a:p>
            <a:pPr lvl="2"/>
            <a:r>
              <a:rPr lang="en-US" dirty="0" smtClean="0"/>
              <a:t>app/heroes/hero-</a:t>
            </a:r>
            <a:r>
              <a:rPr lang="en-US" dirty="0" err="1" smtClean="0"/>
              <a:t>list.component.ts</a:t>
            </a:r>
            <a:endParaRPr lang="en-US" dirty="0" smtClean="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Separate File Names with Dots and Dashes</a:t>
            </a:r>
          </a:p>
          <a:p>
            <a:pPr lvl="1"/>
            <a:r>
              <a:rPr lang="en-US" b="1" dirty="0" smtClean="0"/>
              <a:t>Do</a:t>
            </a:r>
            <a:r>
              <a:rPr lang="en-US" dirty="0" smtClean="0"/>
              <a:t> use dashes to separate words in the descriptive name.</a:t>
            </a:r>
          </a:p>
          <a:p>
            <a:pPr lvl="1"/>
            <a:r>
              <a:rPr lang="en-US" b="1" dirty="0" smtClean="0"/>
              <a:t>Do</a:t>
            </a:r>
            <a:r>
              <a:rPr lang="en-US" dirty="0" smtClean="0"/>
              <a:t> use dots to separate the descriptive name from the type.</a:t>
            </a:r>
          </a:p>
          <a:p>
            <a:pPr lvl="1"/>
            <a:r>
              <a:rPr lang="en-US" b="1" dirty="0" smtClean="0"/>
              <a:t>Do</a:t>
            </a:r>
            <a:r>
              <a:rPr lang="en-US" dirty="0" smtClean="0"/>
              <a:t> use consistent type names for all components following a pattern that describes the component's feature then its type. A recommended pattern is </a:t>
            </a:r>
            <a:r>
              <a:rPr lang="en-US" dirty="0" err="1" smtClean="0"/>
              <a:t>feature.type.ts</a:t>
            </a:r>
            <a:r>
              <a:rPr lang="en-US" dirty="0" smtClean="0"/>
              <a:t>.</a:t>
            </a:r>
          </a:p>
          <a:p>
            <a:pPr lvl="1"/>
            <a:r>
              <a:rPr lang="en-US" b="1" dirty="0" smtClean="0"/>
              <a:t>Do</a:t>
            </a:r>
            <a:r>
              <a:rPr lang="en-US" dirty="0" smtClean="0"/>
              <a:t> use conventional type names including .service, .component, .pipe, .module, .directive. Invent additional type names if you must but take care not to create too many</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Separate File Names with Dots and Dashes</a:t>
            </a:r>
          </a:p>
          <a:p>
            <a:pPr lvl="1"/>
            <a:r>
              <a:rPr lang="en-US" b="1" dirty="0" smtClean="0"/>
              <a:t>Why</a:t>
            </a:r>
            <a:r>
              <a:rPr lang="en-US" b="1" dirty="0" smtClean="0"/>
              <a:t>?</a:t>
            </a:r>
            <a:r>
              <a:rPr lang="en-US" dirty="0" smtClean="0"/>
              <a:t> Type names provide a consistent way to quickly identify what is in the file.</a:t>
            </a:r>
          </a:p>
          <a:p>
            <a:pPr lvl="1"/>
            <a:r>
              <a:rPr lang="en-US" b="1" dirty="0" smtClean="0"/>
              <a:t>Why?</a:t>
            </a:r>
            <a:r>
              <a:rPr lang="en-US" dirty="0" smtClean="0"/>
              <a:t> Make it easy to find a specific file type using an editor or IDE's fuzzy search techniques.</a:t>
            </a:r>
          </a:p>
          <a:p>
            <a:pPr lvl="1"/>
            <a:r>
              <a:rPr lang="en-US" b="1" dirty="0" smtClean="0"/>
              <a:t>Why?</a:t>
            </a:r>
            <a:r>
              <a:rPr lang="en-US" dirty="0" smtClean="0"/>
              <a:t> Unabbreviated type names such as .service are descriptive and unambiguous. Abbreviations such as .</a:t>
            </a:r>
            <a:r>
              <a:rPr lang="en-US" dirty="0" err="1" smtClean="0"/>
              <a:t>srv</a:t>
            </a:r>
            <a:r>
              <a:rPr lang="en-US" dirty="0" smtClean="0"/>
              <a:t>, .svc, and .</a:t>
            </a:r>
            <a:r>
              <a:rPr lang="en-US" dirty="0" err="1" smtClean="0"/>
              <a:t>serv</a:t>
            </a:r>
            <a:r>
              <a:rPr lang="en-US" dirty="0" smtClean="0"/>
              <a:t> can be confusing.</a:t>
            </a:r>
          </a:p>
          <a:p>
            <a:pPr lvl="1"/>
            <a:r>
              <a:rPr lang="en-US" b="1" dirty="0" smtClean="0"/>
              <a:t>Why?</a:t>
            </a:r>
            <a:r>
              <a:rPr lang="en-US" dirty="0" smtClean="0"/>
              <a:t> Provides pattern matching for any automated tasks</a:t>
            </a:r>
          </a:p>
          <a:p>
            <a:endParaRPr lang="en-US" dirty="0" smtClean="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Symbols and File Names</a:t>
            </a:r>
          </a:p>
          <a:p>
            <a:pPr lvl="1"/>
            <a:r>
              <a:rPr lang="en-US" b="1" dirty="0" smtClean="0"/>
              <a:t>Do</a:t>
            </a:r>
            <a:r>
              <a:rPr lang="en-US" dirty="0" smtClean="0"/>
              <a:t> use consistent names for all assets named after what they represent.</a:t>
            </a:r>
          </a:p>
          <a:p>
            <a:pPr lvl="1"/>
            <a:r>
              <a:rPr lang="en-US" b="1" dirty="0" smtClean="0"/>
              <a:t>Do</a:t>
            </a:r>
            <a:r>
              <a:rPr lang="en-US" dirty="0" smtClean="0"/>
              <a:t> use upper camel case for class names. Match the name of the symbol to the name of the file.</a:t>
            </a:r>
          </a:p>
          <a:p>
            <a:pPr lvl="1"/>
            <a:r>
              <a:rPr lang="en-US" b="1" dirty="0" smtClean="0"/>
              <a:t>Do</a:t>
            </a:r>
            <a:r>
              <a:rPr lang="en-US" dirty="0" smtClean="0"/>
              <a:t> append the symbol name with the conventional suffix for a thing of that type (e.g., Component, Directive, Module, Pipe, Service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Symbols and File Names</a:t>
            </a:r>
          </a:p>
          <a:p>
            <a:pPr lvl="1"/>
            <a:r>
              <a:rPr lang="en-US" b="1" dirty="0" smtClean="0"/>
              <a:t>Do</a:t>
            </a:r>
            <a:r>
              <a:rPr lang="en-US" dirty="0" smtClean="0"/>
              <a:t> give the filename the conventional suffix for a file of that type (e.g., .</a:t>
            </a:r>
            <a:r>
              <a:rPr lang="en-US" dirty="0" err="1" smtClean="0"/>
              <a:t>component.ts</a:t>
            </a:r>
            <a:r>
              <a:rPr lang="en-US" dirty="0" smtClean="0"/>
              <a:t>, .</a:t>
            </a:r>
            <a:r>
              <a:rPr lang="en-US" dirty="0" err="1" smtClean="0"/>
              <a:t>directive.ts</a:t>
            </a:r>
            <a:r>
              <a:rPr lang="en-US" dirty="0" smtClean="0"/>
              <a:t>, .</a:t>
            </a:r>
            <a:r>
              <a:rPr lang="en-US" dirty="0" err="1" smtClean="0"/>
              <a:t>module.ts</a:t>
            </a:r>
            <a:r>
              <a:rPr lang="en-US" dirty="0" smtClean="0"/>
              <a:t>, .</a:t>
            </a:r>
            <a:r>
              <a:rPr lang="en-US" dirty="0" err="1" smtClean="0"/>
              <a:t>pipe.ts</a:t>
            </a:r>
            <a:r>
              <a:rPr lang="en-US" dirty="0" smtClean="0"/>
              <a:t>, .</a:t>
            </a:r>
            <a:r>
              <a:rPr lang="en-US" dirty="0" err="1" smtClean="0"/>
              <a:t>service.ts</a:t>
            </a:r>
            <a:r>
              <a:rPr lang="en-US" dirty="0" smtClean="0"/>
              <a:t>).</a:t>
            </a:r>
          </a:p>
          <a:p>
            <a:pPr lvl="1"/>
            <a:r>
              <a:rPr lang="en-US" b="1" dirty="0" smtClean="0"/>
              <a:t>Why?</a:t>
            </a:r>
            <a:r>
              <a:rPr lang="en-US" dirty="0" smtClean="0"/>
              <a:t> Provides a consistent way to quickly identify and reference assets.</a:t>
            </a:r>
          </a:p>
          <a:p>
            <a:pPr lvl="1"/>
            <a:r>
              <a:rPr lang="en-US" b="1" dirty="0" smtClean="0"/>
              <a:t>Why?</a:t>
            </a:r>
            <a:r>
              <a:rPr lang="en-US" dirty="0" smtClean="0"/>
              <a:t> Upper camel case is conventional for identifying objects that can be instantiated using a constructor.</a:t>
            </a:r>
          </a:p>
          <a:p>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JavaScript Comeback</a:t>
            </a:r>
            <a:endParaRPr lang="en-US" dirty="0"/>
          </a:p>
        </p:txBody>
      </p:sp>
      <p:sp>
        <p:nvSpPr>
          <p:cNvPr id="3" name="Content Placeholder 2"/>
          <p:cNvSpPr>
            <a:spLocks noGrp="1"/>
          </p:cNvSpPr>
          <p:nvPr>
            <p:ph idx="1"/>
          </p:nvPr>
        </p:nvSpPr>
        <p:spPr/>
        <p:txBody>
          <a:bodyPr/>
          <a:lstStyle/>
          <a:p>
            <a:r>
              <a:rPr lang="en-US" dirty="0" smtClean="0"/>
              <a:t>Reach of Platforms</a:t>
            </a:r>
          </a:p>
          <a:p>
            <a:r>
              <a:rPr lang="en-US" dirty="0" smtClean="0"/>
              <a:t>AJAX (now should be AJAJ)</a:t>
            </a:r>
          </a:p>
          <a:p>
            <a:r>
              <a:rPr lang="en-US" dirty="0" smtClean="0"/>
              <a:t>Responsive clients and server offloading</a:t>
            </a:r>
          </a:p>
          <a:p>
            <a:r>
              <a:rPr lang="en-US" dirty="0" smtClean="0"/>
              <a:t>HTML5</a:t>
            </a:r>
          </a:p>
          <a:p>
            <a:r>
              <a:rPr lang="en-US" dirty="0" smtClean="0"/>
              <a:t>Feature full language: Prototypal, Object-Oriented, Loosely Typed, Dynamic, Closures, Callbacks, Promises</a:t>
            </a:r>
          </a:p>
          <a:p>
            <a:endParaRPr 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Symbols and File Names</a:t>
            </a:r>
          </a:p>
          <a:p>
            <a:endParaRPr lang="en-US" dirty="0" smtClean="0"/>
          </a:p>
        </p:txBody>
      </p:sp>
      <p:graphicFrame>
        <p:nvGraphicFramePr>
          <p:cNvPr id="670722" name="Object 2"/>
          <p:cNvGraphicFramePr>
            <a:graphicFrameLocks noChangeAspect="1"/>
          </p:cNvGraphicFramePr>
          <p:nvPr/>
        </p:nvGraphicFramePr>
        <p:xfrm>
          <a:off x="1143000" y="2286000"/>
          <a:ext cx="7772400" cy="4572000"/>
        </p:xfrm>
        <a:graphic>
          <a:graphicData uri="http://schemas.openxmlformats.org/presentationml/2006/ole">
            <p:oleObj spid="_x0000_s670722" name="Picture" r:id="rId3" imgW="5571429" imgH="5866667" progId="StaticDib">
              <p:embed/>
            </p:oleObj>
          </a:graphicData>
        </a:graphic>
      </p:graphicFrame>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Service </a:t>
            </a:r>
            <a:r>
              <a:rPr lang="en-US" dirty="0" smtClean="0"/>
              <a:t>Names</a:t>
            </a:r>
          </a:p>
          <a:p>
            <a:pPr lvl="1"/>
            <a:r>
              <a:rPr lang="en-US" b="1" dirty="0" smtClean="0"/>
              <a:t>Do</a:t>
            </a:r>
            <a:r>
              <a:rPr lang="en-US" dirty="0" smtClean="0"/>
              <a:t> use consistent names for all services named after their feature.</a:t>
            </a:r>
          </a:p>
          <a:p>
            <a:pPr lvl="1"/>
            <a:r>
              <a:rPr lang="en-US" b="1" dirty="0" smtClean="0"/>
              <a:t>Do</a:t>
            </a:r>
            <a:r>
              <a:rPr lang="en-US" dirty="0" smtClean="0"/>
              <a:t> use upper camel case for services.</a:t>
            </a:r>
          </a:p>
          <a:p>
            <a:pPr lvl="1"/>
            <a:r>
              <a:rPr lang="en-US" b="1" dirty="0" smtClean="0"/>
              <a:t>Do</a:t>
            </a:r>
            <a:r>
              <a:rPr lang="en-US" dirty="0" smtClean="0"/>
              <a:t> suffix services with Service when it is not clear what they are (e.g. when they are nouns).</a:t>
            </a:r>
          </a:p>
          <a:p>
            <a:pPr lvl="1"/>
            <a:r>
              <a:rPr lang="en-US" b="1" dirty="0" smtClean="0"/>
              <a:t>Why?</a:t>
            </a:r>
            <a:r>
              <a:rPr lang="en-US" dirty="0" smtClean="0"/>
              <a:t> Provides a consistent way to quickly identify and reference services.</a:t>
            </a:r>
          </a:p>
          <a:p>
            <a:pPr lvl="1"/>
            <a:r>
              <a:rPr lang="en-US" b="1" dirty="0" smtClean="0"/>
              <a:t>Why?</a:t>
            </a:r>
            <a:r>
              <a:rPr lang="en-US" dirty="0" smtClean="0"/>
              <a:t> Clear service names such as Logger do not require a suffix.</a:t>
            </a:r>
          </a:p>
          <a:p>
            <a:pPr lvl="1"/>
            <a:r>
              <a:rPr lang="en-US" b="1" dirty="0" smtClean="0"/>
              <a:t>Why?</a:t>
            </a:r>
            <a:r>
              <a:rPr lang="en-US" dirty="0" smtClean="0"/>
              <a:t> Service names such as Credit are nouns and require a suffix and should be named with a suffix when it is not obvious if it is a service or something else</a:t>
            </a:r>
            <a:r>
              <a:rPr lang="en-US" dirty="0" smtClean="0"/>
              <a:t>.</a:t>
            </a:r>
            <a:endParaRPr lang="en-US" b="1" dirty="0" smtClean="0"/>
          </a:p>
          <a:p>
            <a:endParaRPr lang="en-US" dirty="0"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Service Names</a:t>
            </a:r>
          </a:p>
          <a:p>
            <a:endParaRPr lang="en-US" dirty="0" smtClean="0"/>
          </a:p>
        </p:txBody>
      </p:sp>
      <p:graphicFrame>
        <p:nvGraphicFramePr>
          <p:cNvPr id="672770" name="Object 2"/>
          <p:cNvGraphicFramePr>
            <a:graphicFrameLocks noChangeAspect="1"/>
          </p:cNvGraphicFramePr>
          <p:nvPr/>
        </p:nvGraphicFramePr>
        <p:xfrm>
          <a:off x="1295400" y="2286000"/>
          <a:ext cx="7543800" cy="4572000"/>
        </p:xfrm>
        <a:graphic>
          <a:graphicData uri="http://schemas.openxmlformats.org/presentationml/2006/ole">
            <p:oleObj spid="_x0000_s672770" name="Picture" r:id="rId3" imgW="6733333" imgH="3723810" progId="StaticDib">
              <p:embed/>
            </p:oleObj>
          </a:graphicData>
        </a:graphic>
      </p:graphicFrame>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Bootstrapping</a:t>
            </a:r>
          </a:p>
          <a:p>
            <a:pPr lvl="1"/>
            <a:r>
              <a:rPr lang="en-US" b="1" dirty="0" smtClean="0"/>
              <a:t>Do</a:t>
            </a:r>
            <a:r>
              <a:rPr lang="en-US" dirty="0" smtClean="0"/>
              <a:t> put bootstrapping and platform logic for the app in a file named </a:t>
            </a:r>
            <a:r>
              <a:rPr lang="en-US" dirty="0" err="1" smtClean="0"/>
              <a:t>main.ts</a:t>
            </a:r>
            <a:r>
              <a:rPr lang="en-US" dirty="0" smtClean="0"/>
              <a:t>.</a:t>
            </a:r>
          </a:p>
          <a:p>
            <a:pPr lvl="1"/>
            <a:r>
              <a:rPr lang="en-US" b="1" dirty="0" smtClean="0"/>
              <a:t>Do</a:t>
            </a:r>
            <a:r>
              <a:rPr lang="en-US" dirty="0" smtClean="0"/>
              <a:t> include error handling in the bootstrapping logic.</a:t>
            </a:r>
          </a:p>
          <a:p>
            <a:pPr lvl="1"/>
            <a:r>
              <a:rPr lang="en-US" b="1" dirty="0" smtClean="0"/>
              <a:t>Avoid</a:t>
            </a:r>
            <a:r>
              <a:rPr lang="en-US" dirty="0" smtClean="0"/>
              <a:t> putting app logic in the </a:t>
            </a:r>
            <a:r>
              <a:rPr lang="en-US" dirty="0" err="1" smtClean="0"/>
              <a:t>main.ts</a:t>
            </a:r>
            <a:r>
              <a:rPr lang="en-US" dirty="0" smtClean="0"/>
              <a:t>. Instead consider placing it in a component or service.</a:t>
            </a:r>
          </a:p>
          <a:p>
            <a:pPr lvl="1"/>
            <a:r>
              <a:rPr lang="en-US" b="1" dirty="0" smtClean="0"/>
              <a:t>Why?</a:t>
            </a:r>
            <a:r>
              <a:rPr lang="en-US" dirty="0" smtClean="0"/>
              <a:t> Follows a consistent convention for the startup logic of an app.</a:t>
            </a:r>
          </a:p>
          <a:p>
            <a:pPr lvl="1"/>
            <a:r>
              <a:rPr lang="en-US" b="1" dirty="0" smtClean="0"/>
              <a:t>Why?</a:t>
            </a:r>
            <a:r>
              <a:rPr lang="en-US" dirty="0" smtClean="0"/>
              <a:t> Follows a familiar convention from other technology platforms.</a:t>
            </a:r>
          </a:p>
          <a:p>
            <a:endParaRPr lang="en-US" b="1"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Bootstrapping</a:t>
            </a:r>
            <a:endParaRPr lang="en-US" dirty="0"/>
          </a:p>
        </p:txBody>
      </p:sp>
      <p:graphicFrame>
        <p:nvGraphicFramePr>
          <p:cNvPr id="674819" name="Object 3"/>
          <p:cNvGraphicFramePr>
            <a:graphicFrameLocks noChangeAspect="1"/>
          </p:cNvGraphicFramePr>
          <p:nvPr/>
        </p:nvGraphicFramePr>
        <p:xfrm>
          <a:off x="1219200" y="2262188"/>
          <a:ext cx="7775575" cy="3681412"/>
        </p:xfrm>
        <a:graphic>
          <a:graphicData uri="http://schemas.openxmlformats.org/presentationml/2006/ole">
            <p:oleObj spid="_x0000_s674819" name="Picture" r:id="rId3" imgW="6409524" imgH="2333333" progId="StaticDib">
              <p:embed/>
            </p:oleObj>
          </a:graphicData>
        </a:graphic>
      </p:graphicFrame>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Directive </a:t>
            </a:r>
            <a:r>
              <a:rPr lang="en-US" dirty="0" smtClean="0"/>
              <a:t>Selectors</a:t>
            </a:r>
          </a:p>
          <a:p>
            <a:pPr lvl="1"/>
            <a:r>
              <a:rPr lang="en-US" b="1" dirty="0" smtClean="0"/>
              <a:t>Do</a:t>
            </a:r>
            <a:r>
              <a:rPr lang="en-US" dirty="0" smtClean="0"/>
              <a:t> Use lower camel case for naming the selectors of directives.</a:t>
            </a:r>
          </a:p>
          <a:p>
            <a:pPr lvl="1"/>
            <a:r>
              <a:rPr lang="en-US" b="1" dirty="0" smtClean="0"/>
              <a:t>Why?</a:t>
            </a:r>
            <a:r>
              <a:rPr lang="en-US" dirty="0" smtClean="0"/>
              <a:t> Keeps the names of the properties defined in the directives that are bound to the view consistent with the attribute names.</a:t>
            </a:r>
          </a:p>
          <a:p>
            <a:pPr lvl="1"/>
            <a:r>
              <a:rPr lang="en-US" b="1" dirty="0" smtClean="0"/>
              <a:t>Why?</a:t>
            </a:r>
            <a:r>
              <a:rPr lang="en-US" dirty="0" smtClean="0"/>
              <a:t> The Angular HTML parser is case sensitive and will recognize lower camel case</a:t>
            </a:r>
            <a:r>
              <a:rPr lang="en-US" dirty="0" smtClean="0"/>
              <a:t>.</a:t>
            </a:r>
            <a:endParaRPr lang="en-US" b="1" dirty="0" smtClean="0"/>
          </a:p>
          <a:p>
            <a:endParaRPr lang="en-US" b="1"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Custom Prefix for </a:t>
            </a:r>
            <a:r>
              <a:rPr lang="en-US" dirty="0" smtClean="0"/>
              <a:t>Components</a:t>
            </a:r>
          </a:p>
          <a:p>
            <a:pPr lvl="1"/>
            <a:r>
              <a:rPr lang="en-US" b="1" dirty="0" smtClean="0"/>
              <a:t>Do</a:t>
            </a:r>
            <a:r>
              <a:rPr lang="en-US" dirty="0" smtClean="0"/>
              <a:t> use a hyphenated, lowercase element selector value (e.g. admin-users).</a:t>
            </a:r>
          </a:p>
          <a:p>
            <a:pPr lvl="1"/>
            <a:r>
              <a:rPr lang="en-US" b="1" dirty="0" smtClean="0"/>
              <a:t>Do</a:t>
            </a:r>
            <a:r>
              <a:rPr lang="en-US" dirty="0" smtClean="0"/>
              <a:t> use a custom prefix for a component selector. For example, the prefix </a:t>
            </a:r>
            <a:r>
              <a:rPr lang="en-US" dirty="0" err="1" smtClean="0"/>
              <a:t>toh</a:t>
            </a:r>
            <a:r>
              <a:rPr lang="en-US" dirty="0" smtClean="0"/>
              <a:t> represents from </a:t>
            </a:r>
            <a:r>
              <a:rPr lang="en-US" b="1" dirty="0" smtClean="0"/>
              <a:t>T</a:t>
            </a:r>
            <a:r>
              <a:rPr lang="en-US" dirty="0" smtClean="0"/>
              <a:t>our </a:t>
            </a:r>
            <a:r>
              <a:rPr lang="en-US" b="1" dirty="0" smtClean="0"/>
              <a:t>o</a:t>
            </a:r>
            <a:r>
              <a:rPr lang="en-US" dirty="0" smtClean="0"/>
              <a:t>f </a:t>
            </a:r>
            <a:r>
              <a:rPr lang="en-US" b="1" dirty="0" smtClean="0"/>
              <a:t>H</a:t>
            </a:r>
            <a:r>
              <a:rPr lang="en-US" dirty="0" smtClean="0"/>
              <a:t>eroes and the prefix </a:t>
            </a:r>
            <a:r>
              <a:rPr lang="en-US" dirty="0" err="1" smtClean="0"/>
              <a:t>adminrepresents</a:t>
            </a:r>
            <a:r>
              <a:rPr lang="en-US" dirty="0" smtClean="0"/>
              <a:t> an admin feature area.</a:t>
            </a:r>
          </a:p>
          <a:p>
            <a:pPr lvl="1"/>
            <a:r>
              <a:rPr lang="en-US" b="1" dirty="0" smtClean="0"/>
              <a:t>Do</a:t>
            </a:r>
            <a:r>
              <a:rPr lang="en-US" dirty="0" smtClean="0"/>
              <a:t> use a prefix that identifies the feature area or the app itself.</a:t>
            </a:r>
          </a:p>
          <a:p>
            <a:pPr lvl="1"/>
            <a:r>
              <a:rPr lang="en-US" b="1" dirty="0" smtClean="0"/>
              <a:t>Why?</a:t>
            </a:r>
            <a:r>
              <a:rPr lang="en-US" dirty="0" smtClean="0"/>
              <a:t> Prevents element name collisions with components in other apps and with native HTML elements.</a:t>
            </a:r>
          </a:p>
          <a:p>
            <a:pPr lvl="1"/>
            <a:r>
              <a:rPr lang="en-US" b="1" dirty="0" smtClean="0"/>
              <a:t>Why?</a:t>
            </a:r>
            <a:r>
              <a:rPr lang="en-US" dirty="0" smtClean="0"/>
              <a:t> Makes it easier to promote and share the component in other apps.</a:t>
            </a:r>
          </a:p>
          <a:p>
            <a:pPr lvl="1"/>
            <a:r>
              <a:rPr lang="en-US" b="1" dirty="0" smtClean="0"/>
              <a:t>Why?</a:t>
            </a:r>
            <a:r>
              <a:rPr lang="en-US" dirty="0" smtClean="0"/>
              <a:t> Components are easy to identify in the DOM</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Custom Prefix for </a:t>
            </a:r>
            <a:r>
              <a:rPr lang="en-US" dirty="0" smtClean="0"/>
              <a:t>Components</a:t>
            </a:r>
            <a:endParaRPr lang="en-US" dirty="0" smtClean="0"/>
          </a:p>
        </p:txBody>
      </p:sp>
      <p:graphicFrame>
        <p:nvGraphicFramePr>
          <p:cNvPr id="675842" name="Object 2"/>
          <p:cNvGraphicFramePr>
            <a:graphicFrameLocks noChangeAspect="1"/>
          </p:cNvGraphicFramePr>
          <p:nvPr/>
        </p:nvGraphicFramePr>
        <p:xfrm>
          <a:off x="1676400" y="2362200"/>
          <a:ext cx="5791200" cy="3276600"/>
        </p:xfrm>
        <a:graphic>
          <a:graphicData uri="http://schemas.openxmlformats.org/presentationml/2006/ole">
            <p:oleObj spid="_x0000_s675842" name="Picture" r:id="rId3" imgW="2952381" imgH="1619048" progId="StaticDib">
              <p:embed/>
            </p:oleObj>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Custom Prefix for </a:t>
            </a:r>
            <a:r>
              <a:rPr lang="en-US" dirty="0" smtClean="0"/>
              <a:t>Components</a:t>
            </a:r>
            <a:endParaRPr lang="en-US" dirty="0" smtClean="0"/>
          </a:p>
        </p:txBody>
      </p:sp>
      <p:graphicFrame>
        <p:nvGraphicFramePr>
          <p:cNvPr id="676866" name="Object 2"/>
          <p:cNvGraphicFramePr>
            <a:graphicFrameLocks noChangeAspect="1"/>
          </p:cNvGraphicFramePr>
          <p:nvPr/>
        </p:nvGraphicFramePr>
        <p:xfrm>
          <a:off x="1527486" y="2362200"/>
          <a:ext cx="6254440" cy="3200400"/>
        </p:xfrm>
        <a:graphic>
          <a:graphicData uri="http://schemas.openxmlformats.org/presentationml/2006/ole">
            <p:oleObj spid="_x0000_s676866" name="Picture" r:id="rId3" imgW="3209524" imgH="1638095" progId="StaticDib">
              <p:embed/>
            </p:oleObj>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Custom Prefix for </a:t>
            </a:r>
            <a:r>
              <a:rPr lang="en-US" dirty="0" smtClean="0"/>
              <a:t>Directives</a:t>
            </a:r>
          </a:p>
          <a:p>
            <a:pPr lvl="1"/>
            <a:r>
              <a:rPr lang="en-US" b="1" dirty="0" smtClean="0"/>
              <a:t>Do</a:t>
            </a:r>
            <a:r>
              <a:rPr lang="en-US" dirty="0" smtClean="0"/>
              <a:t> use a custom prefix for the selector of directives (</a:t>
            </a:r>
            <a:r>
              <a:rPr lang="en-US" dirty="0" err="1" smtClean="0"/>
              <a:t>e.g</a:t>
            </a:r>
            <a:r>
              <a:rPr lang="en-US" dirty="0" smtClean="0"/>
              <a:t>, the prefix </a:t>
            </a:r>
            <a:r>
              <a:rPr lang="en-US" dirty="0" err="1" smtClean="0"/>
              <a:t>toh</a:t>
            </a:r>
            <a:r>
              <a:rPr lang="en-US" dirty="0" smtClean="0"/>
              <a:t> from </a:t>
            </a:r>
            <a:r>
              <a:rPr lang="en-US" b="1" dirty="0" smtClean="0"/>
              <a:t>T</a:t>
            </a:r>
            <a:r>
              <a:rPr lang="en-US" dirty="0" smtClean="0"/>
              <a:t>our </a:t>
            </a:r>
            <a:r>
              <a:rPr lang="en-US" b="1" dirty="0" smtClean="0"/>
              <a:t>o</a:t>
            </a:r>
            <a:r>
              <a:rPr lang="en-US" dirty="0" smtClean="0"/>
              <a:t>f </a:t>
            </a:r>
            <a:r>
              <a:rPr lang="en-US" b="1" dirty="0" smtClean="0"/>
              <a:t>H</a:t>
            </a:r>
            <a:r>
              <a:rPr lang="en-US" dirty="0" smtClean="0"/>
              <a:t>eroes).</a:t>
            </a:r>
          </a:p>
          <a:p>
            <a:pPr lvl="1"/>
            <a:r>
              <a:rPr lang="en-US" b="1" dirty="0" smtClean="0"/>
              <a:t>Do</a:t>
            </a:r>
            <a:r>
              <a:rPr lang="en-US" dirty="0" smtClean="0"/>
              <a:t> spell non-element selectors in lower camel case unless the selector is meant to match a native HTML attribute.</a:t>
            </a:r>
          </a:p>
          <a:p>
            <a:pPr lvl="1"/>
            <a:r>
              <a:rPr lang="en-US" b="1" dirty="0" smtClean="0"/>
              <a:t>Why?</a:t>
            </a:r>
            <a:r>
              <a:rPr lang="en-US" dirty="0" smtClean="0"/>
              <a:t> Prevents name collisions.</a:t>
            </a:r>
          </a:p>
          <a:p>
            <a:pPr lvl="1"/>
            <a:r>
              <a:rPr lang="en-US" b="1" dirty="0" smtClean="0"/>
              <a:t>Why?</a:t>
            </a:r>
            <a:r>
              <a:rPr lang="en-US" dirty="0" smtClean="0"/>
              <a:t> Directives are easily identified</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Days</a:t>
            </a:r>
            <a:endParaRPr lang="en-US" dirty="0"/>
          </a:p>
        </p:txBody>
      </p:sp>
      <p:sp>
        <p:nvSpPr>
          <p:cNvPr id="3" name="Content Placeholder 2"/>
          <p:cNvSpPr>
            <a:spLocks noGrp="1"/>
          </p:cNvSpPr>
          <p:nvPr>
            <p:ph idx="1"/>
          </p:nvPr>
        </p:nvSpPr>
        <p:spPr/>
        <p:txBody>
          <a:bodyPr/>
          <a:lstStyle/>
          <a:p>
            <a:r>
              <a:rPr lang="en-US" dirty="0" smtClean="0"/>
              <a:t>New profession - a full-stack JavaScript developer</a:t>
            </a:r>
          </a:p>
          <a:p>
            <a:r>
              <a:rPr lang="en-US" dirty="0" smtClean="0"/>
              <a:t>More Agile software together by using a single language across all layers</a:t>
            </a:r>
          </a:p>
          <a:p>
            <a:r>
              <a:rPr lang="en-US" dirty="0" smtClean="0"/>
              <a:t>Easier life in agile world</a:t>
            </a:r>
            <a:endParaRPr 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Custom Prefix for </a:t>
            </a:r>
            <a:r>
              <a:rPr lang="en-US" dirty="0" smtClean="0"/>
              <a:t>Directives</a:t>
            </a:r>
          </a:p>
        </p:txBody>
      </p:sp>
      <p:graphicFrame>
        <p:nvGraphicFramePr>
          <p:cNvPr id="677890" name="Object 2"/>
          <p:cNvGraphicFramePr>
            <a:graphicFrameLocks noChangeAspect="1"/>
          </p:cNvGraphicFramePr>
          <p:nvPr/>
        </p:nvGraphicFramePr>
        <p:xfrm>
          <a:off x="1676400" y="2438400"/>
          <a:ext cx="5867399" cy="2943226"/>
        </p:xfrm>
        <a:graphic>
          <a:graphicData uri="http://schemas.openxmlformats.org/presentationml/2006/ole">
            <p:oleObj spid="_x0000_s677890" name="Picture" r:id="rId3" imgW="3419048" imgH="1619048" progId="StaticDib">
              <p:embed/>
            </p:oleObj>
          </a:graphicData>
        </a:graphic>
      </p:graphicFrame>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Pipe </a:t>
            </a:r>
            <a:r>
              <a:rPr lang="en-US" dirty="0" smtClean="0"/>
              <a:t>Names</a:t>
            </a:r>
          </a:p>
          <a:p>
            <a:pPr lvl="1"/>
            <a:r>
              <a:rPr lang="en-US" b="1" dirty="0" smtClean="0"/>
              <a:t>Do</a:t>
            </a:r>
            <a:r>
              <a:rPr lang="en-US" dirty="0" smtClean="0"/>
              <a:t> use consistent names for all pipes, named after their feature.</a:t>
            </a:r>
          </a:p>
          <a:p>
            <a:pPr lvl="1"/>
            <a:r>
              <a:rPr lang="en-US" b="1" dirty="0" smtClean="0"/>
              <a:t>Why?</a:t>
            </a:r>
            <a:r>
              <a:rPr lang="en-US" dirty="0" smtClean="0"/>
              <a:t> Provides a consistent way to quickly identify and reference </a:t>
            </a:r>
            <a:r>
              <a:rPr lang="en-US" dirty="0" smtClean="0"/>
              <a:t>pipes.</a:t>
            </a:r>
            <a:endParaRPr lang="en-US" dirty="0" smtClean="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Pipe Names</a:t>
            </a:r>
          </a:p>
        </p:txBody>
      </p:sp>
      <p:graphicFrame>
        <p:nvGraphicFramePr>
          <p:cNvPr id="678914" name="Object 2"/>
          <p:cNvGraphicFramePr>
            <a:graphicFrameLocks noChangeAspect="1"/>
          </p:cNvGraphicFramePr>
          <p:nvPr/>
        </p:nvGraphicFramePr>
        <p:xfrm>
          <a:off x="1219200" y="2362200"/>
          <a:ext cx="7467600" cy="3886200"/>
        </p:xfrm>
        <a:graphic>
          <a:graphicData uri="http://schemas.openxmlformats.org/presentationml/2006/ole">
            <p:oleObj spid="_x0000_s678914" name="Picture" r:id="rId3" imgW="6371429" imgH="3095238" progId="StaticDib">
              <p:embed/>
            </p:oleObj>
          </a:graphicData>
        </a:graphic>
      </p:graphicFrame>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Unit Test File </a:t>
            </a:r>
            <a:r>
              <a:rPr lang="en-US" dirty="0" smtClean="0"/>
              <a:t>Names</a:t>
            </a:r>
          </a:p>
          <a:p>
            <a:pPr lvl="1"/>
            <a:r>
              <a:rPr lang="en-US" b="1" dirty="0" smtClean="0"/>
              <a:t>Do</a:t>
            </a:r>
            <a:r>
              <a:rPr lang="en-US" dirty="0" smtClean="0"/>
              <a:t> name test specification files the same as the component they test.</a:t>
            </a:r>
          </a:p>
          <a:p>
            <a:pPr lvl="1"/>
            <a:r>
              <a:rPr lang="en-US" b="1" dirty="0" smtClean="0"/>
              <a:t>Do</a:t>
            </a:r>
            <a:r>
              <a:rPr lang="en-US" dirty="0" smtClean="0"/>
              <a:t> name test specification files with a suffix of .spec.</a:t>
            </a:r>
          </a:p>
          <a:p>
            <a:pPr lvl="1"/>
            <a:r>
              <a:rPr lang="en-US" b="1" dirty="0" smtClean="0"/>
              <a:t>Why?</a:t>
            </a:r>
            <a:r>
              <a:rPr lang="en-US" dirty="0" smtClean="0"/>
              <a:t> Provides a consistent way to quickly identify tests.</a:t>
            </a:r>
          </a:p>
          <a:p>
            <a:pPr lvl="1"/>
            <a:r>
              <a:rPr lang="en-US" b="1" dirty="0" smtClean="0"/>
              <a:t>Why?</a:t>
            </a:r>
            <a:r>
              <a:rPr lang="en-US" dirty="0" smtClean="0"/>
              <a:t> Provides pattern matching for </a:t>
            </a:r>
            <a:r>
              <a:rPr lang="en-US" dirty="0" smtClean="0"/>
              <a:t>karma</a:t>
            </a:r>
            <a:r>
              <a:rPr lang="en-US" dirty="0" smtClean="0"/>
              <a:t> or other test runners.</a:t>
            </a:r>
          </a:p>
          <a:p>
            <a:endParaRPr lang="en-US" b="1" dirty="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Unit Test File Names</a:t>
            </a:r>
          </a:p>
        </p:txBody>
      </p:sp>
      <p:graphicFrame>
        <p:nvGraphicFramePr>
          <p:cNvPr id="679938" name="Object 2"/>
          <p:cNvGraphicFramePr>
            <a:graphicFrameLocks noChangeAspect="1"/>
          </p:cNvGraphicFramePr>
          <p:nvPr/>
        </p:nvGraphicFramePr>
        <p:xfrm>
          <a:off x="1143000" y="2209800"/>
          <a:ext cx="7772400" cy="4648200"/>
        </p:xfrm>
        <a:graphic>
          <a:graphicData uri="http://schemas.openxmlformats.org/presentationml/2006/ole">
            <p:oleObj spid="_x0000_s679938" name="Picture" r:id="rId3" imgW="7209524" imgH="5133333" progId="StaticDib">
              <p:embed/>
            </p:oleObj>
          </a:graphicData>
        </a:graphic>
      </p:graphicFrame>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End to End Test File </a:t>
            </a:r>
            <a:r>
              <a:rPr lang="en-US" dirty="0" smtClean="0"/>
              <a:t>Names</a:t>
            </a:r>
          </a:p>
          <a:p>
            <a:pPr lvl="1"/>
            <a:r>
              <a:rPr lang="en-US" b="1" dirty="0" smtClean="0"/>
              <a:t>Do</a:t>
            </a:r>
            <a:r>
              <a:rPr lang="en-US" dirty="0" smtClean="0"/>
              <a:t> name end-to-end test specification files after the feature they test with a suffix of .e2e-spec.</a:t>
            </a:r>
          </a:p>
          <a:p>
            <a:pPr lvl="1"/>
            <a:r>
              <a:rPr lang="en-US" b="1" dirty="0" smtClean="0"/>
              <a:t>Why?</a:t>
            </a:r>
            <a:r>
              <a:rPr lang="en-US" dirty="0" smtClean="0"/>
              <a:t> Provides a consistent way to quickly identify end-to-end tests.</a:t>
            </a:r>
          </a:p>
          <a:p>
            <a:pPr lvl="1"/>
            <a:r>
              <a:rPr lang="en-US" b="1" dirty="0" smtClean="0"/>
              <a:t>Why?</a:t>
            </a:r>
            <a:r>
              <a:rPr lang="en-US" dirty="0" smtClean="0"/>
              <a:t> Provides pattern matching for test runners and build </a:t>
            </a:r>
            <a:r>
              <a:rPr lang="en-US" dirty="0" smtClean="0"/>
              <a:t>automation</a:t>
            </a:r>
            <a:endParaRPr lang="en-US" dirty="0" smtClean="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End to End Test File </a:t>
            </a:r>
            <a:r>
              <a:rPr lang="en-US" dirty="0" smtClean="0"/>
              <a:t>Names</a:t>
            </a:r>
          </a:p>
        </p:txBody>
      </p:sp>
      <p:graphicFrame>
        <p:nvGraphicFramePr>
          <p:cNvPr id="683010" name="Object 2"/>
          <p:cNvGraphicFramePr>
            <a:graphicFrameLocks noChangeAspect="1"/>
          </p:cNvGraphicFramePr>
          <p:nvPr/>
        </p:nvGraphicFramePr>
        <p:xfrm>
          <a:off x="1354138" y="2562224"/>
          <a:ext cx="7180262" cy="2390775"/>
        </p:xfrm>
        <a:graphic>
          <a:graphicData uri="http://schemas.openxmlformats.org/presentationml/2006/ole">
            <p:oleObj spid="_x0000_s683010" name="Picture" r:id="rId3" imgW="6438095" imgH="1732875" progId="StaticDib">
              <p:embed/>
            </p:oleObj>
          </a:graphicData>
        </a:graphic>
      </p:graphicFrame>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Angular </a:t>
            </a:r>
            <a:r>
              <a:rPr lang="en-US" dirty="0" err="1" smtClean="0"/>
              <a:t>NgModule</a:t>
            </a:r>
            <a:r>
              <a:rPr lang="en-US" dirty="0" smtClean="0"/>
              <a:t> </a:t>
            </a:r>
            <a:r>
              <a:rPr lang="en-US" dirty="0" smtClean="0"/>
              <a:t>Names</a:t>
            </a:r>
          </a:p>
          <a:p>
            <a:pPr lvl="1"/>
            <a:r>
              <a:rPr lang="en-US" b="1" dirty="0" smtClean="0"/>
              <a:t>Do</a:t>
            </a:r>
            <a:r>
              <a:rPr lang="en-US" dirty="0" smtClean="0"/>
              <a:t> append the symbol name with the suffix Module.</a:t>
            </a:r>
          </a:p>
          <a:p>
            <a:pPr lvl="1"/>
            <a:r>
              <a:rPr lang="en-US" b="1" dirty="0" smtClean="0"/>
              <a:t>Do</a:t>
            </a:r>
            <a:r>
              <a:rPr lang="en-US" dirty="0" smtClean="0"/>
              <a:t> give the file name the .</a:t>
            </a:r>
            <a:r>
              <a:rPr lang="en-US" dirty="0" err="1" smtClean="0"/>
              <a:t>module.ts</a:t>
            </a:r>
            <a:r>
              <a:rPr lang="en-US" dirty="0" smtClean="0"/>
              <a:t> extension.</a:t>
            </a:r>
          </a:p>
          <a:p>
            <a:pPr lvl="1"/>
            <a:r>
              <a:rPr lang="en-US" b="1" dirty="0" smtClean="0"/>
              <a:t>Do</a:t>
            </a:r>
            <a:r>
              <a:rPr lang="en-US" dirty="0" smtClean="0"/>
              <a:t> name the module after the feature and folder it resides in.</a:t>
            </a:r>
          </a:p>
          <a:p>
            <a:pPr lvl="1"/>
            <a:r>
              <a:rPr lang="en-US" b="1" dirty="0" smtClean="0"/>
              <a:t>Why?</a:t>
            </a:r>
            <a:r>
              <a:rPr lang="en-US" dirty="0" smtClean="0"/>
              <a:t> Provides a consistent way to quickly identify and reference modules.</a:t>
            </a:r>
          </a:p>
          <a:p>
            <a:pPr lvl="1"/>
            <a:r>
              <a:rPr lang="en-US" b="1" dirty="0" smtClean="0"/>
              <a:t>Why?</a:t>
            </a:r>
            <a:r>
              <a:rPr lang="en-US" dirty="0" smtClean="0"/>
              <a:t> Upper camel case is conventional for identifying objects that can be instantiated using a constructor</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Angular </a:t>
            </a:r>
            <a:r>
              <a:rPr lang="en-US" dirty="0" err="1" smtClean="0"/>
              <a:t>NgModule</a:t>
            </a:r>
            <a:r>
              <a:rPr lang="en-US" dirty="0" smtClean="0"/>
              <a:t> </a:t>
            </a:r>
            <a:r>
              <a:rPr lang="en-US" dirty="0" smtClean="0"/>
              <a:t>Names</a:t>
            </a:r>
          </a:p>
          <a:p>
            <a:pPr lvl="1"/>
            <a:r>
              <a:rPr lang="en-US" b="1" dirty="0" smtClean="0"/>
              <a:t>Why</a:t>
            </a:r>
            <a:r>
              <a:rPr lang="en-US" b="1" dirty="0" smtClean="0"/>
              <a:t>?</a:t>
            </a:r>
            <a:r>
              <a:rPr lang="en-US" dirty="0" smtClean="0"/>
              <a:t> Easily identifies the module as the root of the same named feature.</a:t>
            </a:r>
          </a:p>
          <a:p>
            <a:pPr lvl="1"/>
            <a:r>
              <a:rPr lang="en-US" b="1" dirty="0" smtClean="0"/>
              <a:t>Do</a:t>
            </a:r>
            <a:r>
              <a:rPr lang="en-US" dirty="0" smtClean="0"/>
              <a:t> suffix a </a:t>
            </a:r>
            <a:r>
              <a:rPr lang="en-US" i="1" dirty="0" err="1" smtClean="0"/>
              <a:t>RoutingModule</a:t>
            </a:r>
            <a:r>
              <a:rPr lang="en-US" dirty="0" smtClean="0"/>
              <a:t> class name with </a:t>
            </a:r>
            <a:r>
              <a:rPr lang="en-US" dirty="0" err="1" smtClean="0"/>
              <a:t>RoutingModule</a:t>
            </a:r>
            <a:r>
              <a:rPr lang="en-US" dirty="0" smtClean="0"/>
              <a:t>.</a:t>
            </a:r>
          </a:p>
          <a:p>
            <a:pPr lvl="1"/>
            <a:r>
              <a:rPr lang="en-US" b="1" dirty="0" smtClean="0"/>
              <a:t>Do</a:t>
            </a:r>
            <a:r>
              <a:rPr lang="en-US" dirty="0" smtClean="0"/>
              <a:t> end the filename of a </a:t>
            </a:r>
            <a:r>
              <a:rPr lang="en-US" i="1" dirty="0" err="1" smtClean="0"/>
              <a:t>RoutingModule</a:t>
            </a:r>
            <a:r>
              <a:rPr lang="en-US" dirty="0" smtClean="0"/>
              <a:t> with -</a:t>
            </a:r>
            <a:r>
              <a:rPr lang="en-US" dirty="0" err="1" smtClean="0"/>
              <a:t>routing.module.ts</a:t>
            </a:r>
            <a:r>
              <a:rPr lang="en-US" dirty="0" smtClean="0"/>
              <a:t>.</a:t>
            </a:r>
          </a:p>
          <a:p>
            <a:pPr lvl="1"/>
            <a:r>
              <a:rPr lang="en-US" b="1" dirty="0" smtClean="0"/>
              <a:t>Why?</a:t>
            </a:r>
            <a:r>
              <a:rPr lang="en-US" dirty="0" smtClean="0"/>
              <a:t> A </a:t>
            </a:r>
            <a:r>
              <a:rPr lang="en-US" dirty="0" err="1" smtClean="0"/>
              <a:t>RoutingModule</a:t>
            </a:r>
            <a:r>
              <a:rPr lang="en-US" dirty="0" smtClean="0"/>
              <a:t> is a module dedicated exclusively to configuring the Angular router. A consistent class and file name convention make these modules easy to spot and verify.</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a:t>
            </a:r>
            <a:endParaRPr lang="en-US" dirty="0"/>
          </a:p>
        </p:txBody>
      </p:sp>
      <p:sp>
        <p:nvSpPr>
          <p:cNvPr id="3" name="Content Placeholder 2"/>
          <p:cNvSpPr>
            <a:spLocks noGrp="1"/>
          </p:cNvSpPr>
          <p:nvPr>
            <p:ph idx="1"/>
          </p:nvPr>
        </p:nvSpPr>
        <p:spPr/>
        <p:txBody>
          <a:bodyPr>
            <a:normAutofit/>
          </a:bodyPr>
          <a:lstStyle/>
          <a:p>
            <a:r>
              <a:rPr lang="en-US" dirty="0" smtClean="0"/>
              <a:t>Angular </a:t>
            </a:r>
            <a:r>
              <a:rPr lang="en-US" dirty="0" err="1" smtClean="0"/>
              <a:t>NgModule</a:t>
            </a:r>
            <a:r>
              <a:rPr lang="en-US" dirty="0" smtClean="0"/>
              <a:t> Names</a:t>
            </a:r>
            <a:endParaRPr lang="en-US" dirty="0"/>
          </a:p>
        </p:txBody>
      </p:sp>
      <p:graphicFrame>
        <p:nvGraphicFramePr>
          <p:cNvPr id="684034" name="Object 2"/>
          <p:cNvGraphicFramePr>
            <a:graphicFrameLocks noChangeAspect="1"/>
          </p:cNvGraphicFramePr>
          <p:nvPr/>
        </p:nvGraphicFramePr>
        <p:xfrm>
          <a:off x="304800" y="2057400"/>
          <a:ext cx="8839200" cy="4724400"/>
        </p:xfrm>
        <a:graphic>
          <a:graphicData uri="http://schemas.openxmlformats.org/presentationml/2006/ole">
            <p:oleObj spid="_x0000_s684034" name="Picture" r:id="rId3" imgW="7295238" imgH="5114286" progId="StaticDib">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LAMP TO MEAN</a:t>
            </a:r>
            <a:endParaRPr lang="en-US" dirty="0"/>
          </a:p>
        </p:txBody>
      </p:sp>
      <p:sp>
        <p:nvSpPr>
          <p:cNvPr id="3" name="Content Placeholder 2"/>
          <p:cNvSpPr>
            <a:spLocks noGrp="1"/>
          </p:cNvSpPr>
          <p:nvPr>
            <p:ph idx="1"/>
          </p:nvPr>
        </p:nvSpPr>
        <p:spPr/>
        <p:txBody>
          <a:bodyPr/>
          <a:lstStyle/>
          <a:p>
            <a:r>
              <a:rPr lang="en-US" dirty="0" smtClean="0"/>
              <a:t>LAMP wasn’t single technology</a:t>
            </a:r>
          </a:p>
          <a:p>
            <a:r>
              <a:rPr lang="en-US" dirty="0" smtClean="0"/>
              <a:t>MEAN isn’t dependent on Linux, works on all platforms. </a:t>
            </a:r>
          </a:p>
          <a:p>
            <a:r>
              <a:rPr lang="en-US" dirty="0" smtClean="0"/>
              <a:t>Modern solution: </a:t>
            </a:r>
            <a:r>
              <a:rPr lang="en-US" dirty="0"/>
              <a:t>flexibility in deployment platform, and enhanced speed in data retrieval.</a:t>
            </a:r>
            <a:endParaRPr lang="en-US" dirty="0"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a:bodyPr>
          <a:lstStyle/>
          <a:p>
            <a:r>
              <a:rPr lang="en-US" dirty="0" smtClean="0"/>
              <a:t>Classes</a:t>
            </a:r>
          </a:p>
          <a:p>
            <a:pPr lvl="1"/>
            <a:r>
              <a:rPr lang="en-US" b="1" dirty="0" smtClean="0"/>
              <a:t>Do</a:t>
            </a:r>
            <a:r>
              <a:rPr lang="en-US" dirty="0" smtClean="0"/>
              <a:t> use upper camel case when naming classes.</a:t>
            </a:r>
          </a:p>
          <a:p>
            <a:pPr lvl="1"/>
            <a:r>
              <a:rPr lang="en-US" b="1" dirty="0" smtClean="0"/>
              <a:t>Why?</a:t>
            </a:r>
            <a:r>
              <a:rPr lang="en-US" dirty="0" smtClean="0"/>
              <a:t> Follows conventional thinking for class names.</a:t>
            </a:r>
          </a:p>
          <a:p>
            <a:pPr lvl="1"/>
            <a:r>
              <a:rPr lang="en-US" b="1" dirty="0" smtClean="0"/>
              <a:t>Why?</a:t>
            </a:r>
            <a:r>
              <a:rPr lang="en-US" dirty="0" smtClean="0"/>
              <a:t> Classes can be instantiated and construct an instance. By convention, upper camel case indicates a </a:t>
            </a:r>
            <a:r>
              <a:rPr lang="en-US" dirty="0" err="1" smtClean="0"/>
              <a:t>constructable</a:t>
            </a:r>
            <a:r>
              <a:rPr lang="en-US" dirty="0" smtClean="0"/>
              <a:t> asset.</a:t>
            </a:r>
          </a:p>
          <a:p>
            <a:endParaRPr lang="en-US" b="1" dirty="0"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a:bodyPr>
          <a:lstStyle/>
          <a:p>
            <a:r>
              <a:rPr lang="en-US" dirty="0" smtClean="0"/>
              <a:t>Classes</a:t>
            </a:r>
            <a:endParaRPr lang="en-US" dirty="0" smtClean="0"/>
          </a:p>
        </p:txBody>
      </p:sp>
      <p:graphicFrame>
        <p:nvGraphicFramePr>
          <p:cNvPr id="685058" name="Object 2"/>
          <p:cNvGraphicFramePr>
            <a:graphicFrameLocks noChangeAspect="1"/>
          </p:cNvGraphicFramePr>
          <p:nvPr/>
        </p:nvGraphicFramePr>
        <p:xfrm>
          <a:off x="2133600" y="2438400"/>
          <a:ext cx="5715000" cy="3200400"/>
        </p:xfrm>
        <a:graphic>
          <a:graphicData uri="http://schemas.openxmlformats.org/presentationml/2006/ole">
            <p:oleObj spid="_x0000_s685058" name="Picture" r:id="rId3" imgW="2742857" imgH="1342857" progId="StaticDib">
              <p:embed/>
            </p:oleObj>
          </a:graphicData>
        </a:graphic>
      </p:graphicFrame>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lnSpcReduction="10000"/>
          </a:bodyPr>
          <a:lstStyle/>
          <a:p>
            <a:r>
              <a:rPr lang="en-US" dirty="0" smtClean="0"/>
              <a:t>Constants</a:t>
            </a:r>
          </a:p>
          <a:p>
            <a:pPr lvl="1"/>
            <a:r>
              <a:rPr lang="en-US" b="1" dirty="0" smtClean="0"/>
              <a:t>Do</a:t>
            </a:r>
            <a:r>
              <a:rPr lang="en-US" dirty="0" smtClean="0"/>
              <a:t> declare variables with const if their values should not change during the application lifetime.</a:t>
            </a:r>
          </a:p>
          <a:p>
            <a:pPr lvl="1"/>
            <a:r>
              <a:rPr lang="en-US" b="1" dirty="0" smtClean="0"/>
              <a:t>Why?</a:t>
            </a:r>
            <a:r>
              <a:rPr lang="en-US" dirty="0" smtClean="0"/>
              <a:t> Conveys to readers that the value is invariant.</a:t>
            </a:r>
          </a:p>
          <a:p>
            <a:pPr lvl="1"/>
            <a:r>
              <a:rPr lang="en-US" b="1" dirty="0" smtClean="0"/>
              <a:t>Why?</a:t>
            </a:r>
            <a:r>
              <a:rPr lang="en-US" dirty="0" smtClean="0"/>
              <a:t> </a:t>
            </a:r>
            <a:r>
              <a:rPr lang="en-US" dirty="0" err="1" smtClean="0"/>
              <a:t>TypeScript</a:t>
            </a:r>
            <a:r>
              <a:rPr lang="en-US" dirty="0" smtClean="0"/>
              <a:t> helps enforce that intent by requiring immediate initialization and by preventing subsequent re-assignment.</a:t>
            </a:r>
          </a:p>
          <a:p>
            <a:pPr lvl="1"/>
            <a:r>
              <a:rPr lang="en-US" b="1" dirty="0" smtClean="0"/>
              <a:t>Consider</a:t>
            </a:r>
            <a:r>
              <a:rPr lang="en-US" dirty="0" smtClean="0"/>
              <a:t> spelling const variables in lower camel case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fontScale="77500" lnSpcReduction="20000"/>
          </a:bodyPr>
          <a:lstStyle/>
          <a:p>
            <a:r>
              <a:rPr lang="en-US" dirty="0" smtClean="0"/>
              <a:t>Constants</a:t>
            </a:r>
          </a:p>
          <a:p>
            <a:pPr lvl="1"/>
            <a:r>
              <a:rPr lang="en-US" b="1" dirty="0" smtClean="0"/>
              <a:t>Why</a:t>
            </a:r>
            <a:r>
              <a:rPr lang="en-US" b="1" dirty="0" smtClean="0"/>
              <a:t>?</a:t>
            </a:r>
            <a:r>
              <a:rPr lang="en-US" dirty="0" smtClean="0"/>
              <a:t> lower camel case variable names (</a:t>
            </a:r>
            <a:r>
              <a:rPr lang="en-US" dirty="0" err="1" smtClean="0"/>
              <a:t>heroRoutes</a:t>
            </a:r>
            <a:r>
              <a:rPr lang="en-US" dirty="0" smtClean="0"/>
              <a:t>) are easier to read and understand than the traditional UPPER_SNAKE_CASE names (HERO_ROUTES).</a:t>
            </a:r>
          </a:p>
          <a:p>
            <a:pPr lvl="1"/>
            <a:r>
              <a:rPr lang="en-US" b="1" dirty="0" smtClean="0"/>
              <a:t>Why?</a:t>
            </a:r>
            <a:r>
              <a:rPr lang="en-US" dirty="0" smtClean="0"/>
              <a:t> The tradition of naming constants in UPPER_SNAKE_CASE reflects an era before the modern IDEs that quickly reveal the const declaration. </a:t>
            </a:r>
            <a:r>
              <a:rPr lang="en-US" dirty="0" err="1" smtClean="0"/>
              <a:t>TypeScript</a:t>
            </a:r>
            <a:r>
              <a:rPr lang="en-US" dirty="0" smtClean="0"/>
              <a:t> itself prevents accidental reassignment.</a:t>
            </a:r>
          </a:p>
          <a:p>
            <a:pPr lvl="1"/>
            <a:r>
              <a:rPr lang="en-US" b="1" dirty="0" smtClean="0"/>
              <a:t>Do</a:t>
            </a:r>
            <a:r>
              <a:rPr lang="en-US" dirty="0" smtClean="0"/>
              <a:t> tolerate </a:t>
            </a:r>
            <a:r>
              <a:rPr lang="en-US" i="1" dirty="0" smtClean="0"/>
              <a:t>existing</a:t>
            </a:r>
            <a:r>
              <a:rPr lang="en-US" dirty="0" smtClean="0"/>
              <a:t> const variables that are spelled in UPPER_SNAKE_CASE.</a:t>
            </a:r>
          </a:p>
          <a:p>
            <a:pPr lvl="1"/>
            <a:r>
              <a:rPr lang="en-US" b="1" dirty="0" smtClean="0"/>
              <a:t>Why?</a:t>
            </a:r>
            <a:r>
              <a:rPr lang="en-US" dirty="0" smtClean="0"/>
              <a:t> The tradition of UPPER_SNAKE_CASE remains popular and pervasive, especially in third party modules. It is rarely worth the effort to change them or the risk of breaking existing code and documentation.</a:t>
            </a:r>
          </a:p>
          <a:p>
            <a:endParaRPr lang="en-US" b="1" dirty="0"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a:bodyPr>
          <a:lstStyle/>
          <a:p>
            <a:r>
              <a:rPr lang="en-US" dirty="0" smtClean="0"/>
              <a:t>Constants</a:t>
            </a:r>
            <a:endParaRPr lang="en-US" dirty="0" smtClean="0"/>
          </a:p>
        </p:txBody>
      </p:sp>
      <p:graphicFrame>
        <p:nvGraphicFramePr>
          <p:cNvPr id="686082" name="Object 2"/>
          <p:cNvGraphicFramePr>
            <a:graphicFrameLocks noChangeAspect="1"/>
          </p:cNvGraphicFramePr>
          <p:nvPr/>
        </p:nvGraphicFramePr>
        <p:xfrm>
          <a:off x="1600200" y="2438400"/>
          <a:ext cx="6172200" cy="2438400"/>
        </p:xfrm>
        <a:graphic>
          <a:graphicData uri="http://schemas.openxmlformats.org/presentationml/2006/ole">
            <p:oleObj spid="_x0000_s686082" name="Picture" r:id="rId3" imgW="4590476" imgH="1323810" progId="StaticDib">
              <p:embed/>
            </p:oleObj>
          </a:graphicData>
        </a:graphic>
      </p:graphicFrame>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fontScale="92500" lnSpcReduction="20000"/>
          </a:bodyPr>
          <a:lstStyle/>
          <a:p>
            <a:r>
              <a:rPr lang="en-US" dirty="0" smtClean="0"/>
              <a:t>Interfaces</a:t>
            </a:r>
          </a:p>
          <a:p>
            <a:pPr lvl="1"/>
            <a:r>
              <a:rPr lang="en-US" b="1" dirty="0" smtClean="0"/>
              <a:t>Do</a:t>
            </a:r>
            <a:r>
              <a:rPr lang="en-US" dirty="0" smtClean="0"/>
              <a:t> name an interface using upper camel case.</a:t>
            </a:r>
          </a:p>
          <a:p>
            <a:pPr lvl="1"/>
            <a:r>
              <a:rPr lang="en-US" b="1" dirty="0" smtClean="0"/>
              <a:t>Consider</a:t>
            </a:r>
            <a:r>
              <a:rPr lang="en-US" dirty="0" smtClean="0"/>
              <a:t> naming an interface without an I prefix.</a:t>
            </a:r>
          </a:p>
          <a:p>
            <a:pPr lvl="1"/>
            <a:r>
              <a:rPr lang="en-US" b="1" dirty="0" smtClean="0"/>
              <a:t>Consider</a:t>
            </a:r>
            <a:r>
              <a:rPr lang="en-US" dirty="0" smtClean="0"/>
              <a:t> using a class instead of an interface.</a:t>
            </a:r>
          </a:p>
          <a:p>
            <a:pPr lvl="1"/>
            <a:r>
              <a:rPr lang="en-US" b="1" dirty="0" smtClean="0"/>
              <a:t>Why?</a:t>
            </a:r>
            <a:r>
              <a:rPr lang="en-US" dirty="0" smtClean="0"/>
              <a:t> </a:t>
            </a:r>
            <a:r>
              <a:rPr lang="en-US" dirty="0" err="1" smtClean="0">
                <a:hlinkClick r:id="rId2"/>
              </a:rPr>
              <a:t>TypeScript</a:t>
            </a:r>
            <a:r>
              <a:rPr lang="en-US" dirty="0" smtClean="0">
                <a:hlinkClick r:id="rId2"/>
              </a:rPr>
              <a:t> guidelines</a:t>
            </a:r>
            <a:r>
              <a:rPr lang="en-US" dirty="0" smtClean="0"/>
              <a:t> discourage the "I" prefix.</a:t>
            </a:r>
          </a:p>
          <a:p>
            <a:pPr lvl="1"/>
            <a:r>
              <a:rPr lang="en-US" b="1" dirty="0" smtClean="0"/>
              <a:t>Why?</a:t>
            </a:r>
            <a:r>
              <a:rPr lang="en-US" dirty="0" smtClean="0"/>
              <a:t> A class alone is less code than a </a:t>
            </a:r>
            <a:r>
              <a:rPr lang="en-US" i="1" dirty="0" smtClean="0"/>
              <a:t>class-plus-interface</a:t>
            </a:r>
            <a:r>
              <a:rPr lang="en-US" dirty="0" smtClean="0"/>
              <a:t>.</a:t>
            </a:r>
          </a:p>
          <a:p>
            <a:pPr lvl="1"/>
            <a:r>
              <a:rPr lang="en-US" b="1" dirty="0" smtClean="0"/>
              <a:t>Why?</a:t>
            </a:r>
            <a:r>
              <a:rPr lang="en-US" dirty="0" smtClean="0"/>
              <a:t> A class can act as an interface (use implements instead of extends).</a:t>
            </a:r>
          </a:p>
          <a:p>
            <a:pPr lvl="1"/>
            <a:r>
              <a:rPr lang="en-US" b="1" dirty="0" smtClean="0"/>
              <a:t>Why?</a:t>
            </a:r>
            <a:r>
              <a:rPr lang="en-US" dirty="0" smtClean="0"/>
              <a:t> An interface-class can be a provider lookup token in Angular dependency injection.</a:t>
            </a:r>
            <a:endParaRPr lang="en-US"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a:bodyPr>
          <a:lstStyle/>
          <a:p>
            <a:r>
              <a:rPr lang="en-US" dirty="0" smtClean="0"/>
              <a:t>Interfaces</a:t>
            </a:r>
          </a:p>
        </p:txBody>
      </p:sp>
      <p:graphicFrame>
        <p:nvGraphicFramePr>
          <p:cNvPr id="688131" name="Object 3"/>
          <p:cNvGraphicFramePr>
            <a:graphicFrameLocks noChangeAspect="1"/>
          </p:cNvGraphicFramePr>
          <p:nvPr/>
        </p:nvGraphicFramePr>
        <p:xfrm>
          <a:off x="1447800" y="2209800"/>
          <a:ext cx="6705600" cy="4191000"/>
        </p:xfrm>
        <a:graphic>
          <a:graphicData uri="http://schemas.openxmlformats.org/presentationml/2006/ole">
            <p:oleObj spid="_x0000_s688131" name="Picture" r:id="rId3" imgW="4047619" imgH="2752381" progId="StaticDib">
              <p:embed/>
            </p:oleObj>
          </a:graphicData>
        </a:graphic>
      </p:graphicFrame>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fontScale="92500" lnSpcReduction="10000"/>
          </a:bodyPr>
          <a:lstStyle/>
          <a:p>
            <a:r>
              <a:rPr lang="en-US" dirty="0" smtClean="0"/>
              <a:t>Properties and </a:t>
            </a:r>
            <a:r>
              <a:rPr lang="en-US" dirty="0" smtClean="0"/>
              <a:t>Methods</a:t>
            </a:r>
          </a:p>
          <a:p>
            <a:pPr lvl="1"/>
            <a:r>
              <a:rPr lang="en-US" b="1" dirty="0" smtClean="0"/>
              <a:t>Do</a:t>
            </a:r>
            <a:r>
              <a:rPr lang="en-US" dirty="0" smtClean="0"/>
              <a:t> use lower camel case to name properties and methods.</a:t>
            </a:r>
          </a:p>
          <a:p>
            <a:pPr lvl="1"/>
            <a:r>
              <a:rPr lang="en-US" b="1" dirty="0" smtClean="0"/>
              <a:t>Avoid</a:t>
            </a:r>
            <a:r>
              <a:rPr lang="en-US" dirty="0" smtClean="0"/>
              <a:t> prefixing private properties and methods with an underscore.</a:t>
            </a:r>
          </a:p>
          <a:p>
            <a:pPr lvl="1"/>
            <a:r>
              <a:rPr lang="en-US" b="1" dirty="0" smtClean="0"/>
              <a:t>Why?</a:t>
            </a:r>
            <a:r>
              <a:rPr lang="en-US" dirty="0" smtClean="0"/>
              <a:t> Follows conventional thinking for properties and methods.</a:t>
            </a:r>
          </a:p>
          <a:p>
            <a:pPr lvl="1"/>
            <a:r>
              <a:rPr lang="en-US" b="1" dirty="0" smtClean="0"/>
              <a:t>Why?</a:t>
            </a:r>
            <a:r>
              <a:rPr lang="en-US" dirty="0" smtClean="0"/>
              <a:t> JavaScript lacks a true private property or method.</a:t>
            </a:r>
          </a:p>
          <a:p>
            <a:pPr lvl="1"/>
            <a:r>
              <a:rPr lang="en-US" b="1" dirty="0" smtClean="0"/>
              <a:t>Why?</a:t>
            </a:r>
            <a:r>
              <a:rPr lang="en-US" dirty="0" smtClean="0"/>
              <a:t> </a:t>
            </a:r>
            <a:r>
              <a:rPr lang="en-US" dirty="0" err="1" smtClean="0"/>
              <a:t>TypeScript</a:t>
            </a:r>
            <a:r>
              <a:rPr lang="en-US" dirty="0" smtClean="0"/>
              <a:t> tooling makes it easy to identify private </a:t>
            </a:r>
            <a:r>
              <a:rPr lang="en-US" dirty="0" err="1" smtClean="0"/>
              <a:t>vs</a:t>
            </a:r>
            <a:r>
              <a:rPr lang="en-US" dirty="0" smtClean="0"/>
              <a:t> public properties and methods.</a:t>
            </a:r>
          </a:p>
          <a:p>
            <a:pPr lvl="1"/>
            <a:endParaRPr lang="en-US" dirty="0" smtClean="0"/>
          </a:p>
          <a:p>
            <a:endParaRPr lang="en-US" dirty="0" smtClean="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a:bodyPr>
          <a:lstStyle/>
          <a:p>
            <a:r>
              <a:rPr lang="en-US" dirty="0" smtClean="0"/>
              <a:t>Properties and </a:t>
            </a:r>
            <a:r>
              <a:rPr lang="en-US" dirty="0" smtClean="0"/>
              <a:t>Methods</a:t>
            </a:r>
            <a:endParaRPr lang="en-US" dirty="0" smtClean="0"/>
          </a:p>
          <a:p>
            <a:endParaRPr lang="en-US" dirty="0" smtClean="0"/>
          </a:p>
        </p:txBody>
      </p:sp>
      <p:graphicFrame>
        <p:nvGraphicFramePr>
          <p:cNvPr id="690178" name="Object 2"/>
          <p:cNvGraphicFramePr>
            <a:graphicFrameLocks noChangeAspect="1"/>
          </p:cNvGraphicFramePr>
          <p:nvPr/>
        </p:nvGraphicFramePr>
        <p:xfrm>
          <a:off x="1371600" y="2057400"/>
          <a:ext cx="6477000" cy="4648200"/>
        </p:xfrm>
        <a:graphic>
          <a:graphicData uri="http://schemas.openxmlformats.org/presentationml/2006/ole">
            <p:oleObj spid="_x0000_s690178" name="Picture" r:id="rId3" imgW="4885714" imgH="5285714" progId="StaticDib">
              <p:embed/>
            </p:oleObj>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fontScale="92500" lnSpcReduction="10000"/>
          </a:bodyPr>
          <a:lstStyle/>
          <a:p>
            <a:r>
              <a:rPr lang="en-US" dirty="0" smtClean="0"/>
              <a:t>Import Line </a:t>
            </a:r>
            <a:r>
              <a:rPr lang="en-US" dirty="0" smtClean="0"/>
              <a:t>Spacing</a:t>
            </a:r>
          </a:p>
          <a:p>
            <a:pPr lvl="1"/>
            <a:r>
              <a:rPr lang="en-US" b="1" dirty="0" smtClean="0"/>
              <a:t>Consider</a:t>
            </a:r>
            <a:r>
              <a:rPr lang="en-US" dirty="0" smtClean="0"/>
              <a:t> leaving one empty line between third party imports and application imports.</a:t>
            </a:r>
          </a:p>
          <a:p>
            <a:pPr lvl="1"/>
            <a:r>
              <a:rPr lang="en-US" b="1" dirty="0" smtClean="0"/>
              <a:t>Consider</a:t>
            </a:r>
            <a:r>
              <a:rPr lang="en-US" dirty="0" smtClean="0"/>
              <a:t> listing import lines alphabetized by the module.</a:t>
            </a:r>
          </a:p>
          <a:p>
            <a:pPr lvl="1"/>
            <a:r>
              <a:rPr lang="en-US" b="1" dirty="0" smtClean="0"/>
              <a:t>Consider</a:t>
            </a:r>
            <a:r>
              <a:rPr lang="en-US" dirty="0" smtClean="0"/>
              <a:t> listing </a:t>
            </a:r>
            <a:r>
              <a:rPr lang="en-US" dirty="0" err="1" smtClean="0"/>
              <a:t>destructured</a:t>
            </a:r>
            <a:r>
              <a:rPr lang="en-US" dirty="0" smtClean="0"/>
              <a:t> imported assets alphabetically.</a:t>
            </a:r>
          </a:p>
          <a:p>
            <a:pPr lvl="1"/>
            <a:r>
              <a:rPr lang="en-US" b="1" dirty="0" smtClean="0"/>
              <a:t>Why?</a:t>
            </a:r>
            <a:r>
              <a:rPr lang="en-US" dirty="0" smtClean="0"/>
              <a:t> The empty line makes it easy to read and locate imports.</a:t>
            </a:r>
          </a:p>
          <a:p>
            <a:pPr lvl="1"/>
            <a:r>
              <a:rPr lang="en-US" b="1" dirty="0" smtClean="0"/>
              <a:t>Why?</a:t>
            </a:r>
            <a:r>
              <a:rPr lang="en-US" dirty="0" smtClean="0"/>
              <a:t> Alphabetizing makes it easier to read and locate imports.</a:t>
            </a:r>
          </a:p>
          <a:p>
            <a:endParaRPr lang="en-US"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 JavaScript Full Stack</a:t>
            </a:r>
            <a:endParaRPr lang="en-US" dirty="0"/>
          </a:p>
        </p:txBody>
      </p:sp>
      <p:sp>
        <p:nvSpPr>
          <p:cNvPr id="3" name="Content Placeholder 2"/>
          <p:cNvSpPr>
            <a:spLocks noGrp="1"/>
          </p:cNvSpPr>
          <p:nvPr>
            <p:ph idx="1"/>
          </p:nvPr>
        </p:nvSpPr>
        <p:spPr/>
        <p:txBody>
          <a:bodyPr/>
          <a:lstStyle/>
          <a:p>
            <a:r>
              <a:rPr lang="en-US" dirty="0" err="1" smtClean="0"/>
              <a:t>MongoDB</a:t>
            </a:r>
            <a:r>
              <a:rPr lang="en-US" dirty="0" smtClean="0"/>
              <a:t>: Database</a:t>
            </a:r>
          </a:p>
          <a:p>
            <a:r>
              <a:rPr lang="en-US" dirty="0" smtClean="0"/>
              <a:t>Express: Web Server</a:t>
            </a:r>
          </a:p>
          <a:p>
            <a:r>
              <a:rPr lang="en-US" dirty="0" err="1" smtClean="0"/>
              <a:t>AngularJS</a:t>
            </a:r>
            <a:r>
              <a:rPr lang="en-US" dirty="0" smtClean="0"/>
              <a:t>: Front End (Dynamic User Interface)</a:t>
            </a:r>
          </a:p>
          <a:p>
            <a:r>
              <a:rPr lang="en-US" dirty="0" err="1" smtClean="0"/>
              <a:t>NodeJS</a:t>
            </a:r>
            <a:r>
              <a:rPr lang="en-US" dirty="0" smtClean="0"/>
              <a:t>: Back End (Business logic and infrastructure)</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Conventions</a:t>
            </a:r>
          </a:p>
        </p:txBody>
      </p:sp>
      <p:sp>
        <p:nvSpPr>
          <p:cNvPr id="3" name="Content Placeholder 2"/>
          <p:cNvSpPr>
            <a:spLocks noGrp="1"/>
          </p:cNvSpPr>
          <p:nvPr>
            <p:ph idx="1"/>
          </p:nvPr>
        </p:nvSpPr>
        <p:spPr/>
        <p:txBody>
          <a:bodyPr>
            <a:normAutofit/>
          </a:bodyPr>
          <a:lstStyle/>
          <a:p>
            <a:r>
              <a:rPr lang="en-US" dirty="0" smtClean="0"/>
              <a:t>Import Line </a:t>
            </a:r>
            <a:r>
              <a:rPr lang="en-US" dirty="0" smtClean="0"/>
              <a:t>Spacing</a:t>
            </a:r>
          </a:p>
        </p:txBody>
      </p:sp>
      <p:graphicFrame>
        <p:nvGraphicFramePr>
          <p:cNvPr id="691202" name="Object 2"/>
          <p:cNvGraphicFramePr>
            <a:graphicFrameLocks noChangeAspect="1"/>
          </p:cNvGraphicFramePr>
          <p:nvPr/>
        </p:nvGraphicFramePr>
        <p:xfrm>
          <a:off x="1295400" y="2557463"/>
          <a:ext cx="7543800" cy="3157537"/>
        </p:xfrm>
        <a:graphic>
          <a:graphicData uri="http://schemas.openxmlformats.org/presentationml/2006/ole">
            <p:oleObj spid="_x0000_s691202" name="Picture" r:id="rId3" imgW="5809524" imgH="1742857" progId="StaticDib">
              <p:embed/>
            </p:oleObj>
          </a:graphicData>
        </a:graphic>
      </p:graphicFrame>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Have a near-term view of implementation and a long-term vision. Start small but keep in mind where the app is heading down the road.</a:t>
            </a:r>
          </a:p>
          <a:p>
            <a:r>
              <a:rPr lang="en-US" dirty="0" smtClean="0"/>
              <a:t>All of the app's code goes in a folder named app. All feature areas are in their own folder, with their own Angular module.</a:t>
            </a:r>
          </a:p>
          <a:p>
            <a:r>
              <a:rPr lang="en-US" dirty="0" smtClean="0"/>
              <a:t>All content is 1 asset per file. Each component, service, and pipe is in its own file. All 3rd party vendor scripts are stored in another folder and not in the app folder. You didn't write them and you don't want them cluttering app. Use the naming conventions for files in this guide.</a:t>
            </a:r>
          </a:p>
          <a:p>
            <a:endParaRPr lang="en-US" dirty="0"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LIFT</a:t>
            </a:r>
          </a:p>
          <a:p>
            <a:pPr lvl="1"/>
            <a:r>
              <a:rPr lang="en-US" b="1" dirty="0" smtClean="0"/>
              <a:t>Do</a:t>
            </a:r>
            <a:r>
              <a:rPr lang="en-US" dirty="0" smtClean="0"/>
              <a:t> structure the app such that you can Locate code quickly, Identify the code at a glance, keep the Flattest structure you can, and Try to be DRY.</a:t>
            </a:r>
          </a:p>
          <a:p>
            <a:pPr lvl="1"/>
            <a:r>
              <a:rPr lang="en-US" b="1" dirty="0" smtClean="0"/>
              <a:t>Do</a:t>
            </a:r>
            <a:r>
              <a:rPr lang="en-US" dirty="0" smtClean="0"/>
              <a:t> define the structure to follow these four basic guidelines, listed in order of importance.</a:t>
            </a:r>
          </a:p>
          <a:p>
            <a:pPr lvl="1"/>
            <a:r>
              <a:rPr lang="en-US" b="1" dirty="0" smtClean="0"/>
              <a:t>Why?</a:t>
            </a:r>
            <a:r>
              <a:rPr lang="en-US" dirty="0" smtClean="0"/>
              <a:t> LIFT Provides a consistent structure that scales well, is modular, and makes it easier to increase developer efficiency by finding code quickly. To confirm your intuition about a particular structure, ask: </a:t>
            </a:r>
            <a:r>
              <a:rPr lang="en-US" i="1" dirty="0" smtClean="0"/>
              <a:t>can I quickly open and start work in all of the related files for this feature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lnSpcReduction="10000"/>
          </a:bodyPr>
          <a:lstStyle/>
          <a:p>
            <a:r>
              <a:rPr lang="en-US" dirty="0" smtClean="0"/>
              <a:t>Locate</a:t>
            </a:r>
          </a:p>
          <a:p>
            <a:pPr lvl="1"/>
            <a:r>
              <a:rPr lang="en-US" b="1" dirty="0" smtClean="0"/>
              <a:t>Do</a:t>
            </a:r>
            <a:r>
              <a:rPr lang="en-US" dirty="0" smtClean="0"/>
              <a:t> make locating code intuitive, simple and fast.</a:t>
            </a:r>
          </a:p>
          <a:p>
            <a:pPr lvl="1"/>
            <a:r>
              <a:rPr lang="en-US" b="1" dirty="0" smtClean="0"/>
              <a:t>Why?</a:t>
            </a:r>
            <a:r>
              <a:rPr lang="en-US" dirty="0" smtClean="0"/>
              <a:t/>
            </a:r>
            <a:br>
              <a:rPr lang="en-US" dirty="0" smtClean="0"/>
            </a:br>
            <a:r>
              <a:rPr lang="en-US" dirty="0" smtClean="0"/>
              <a:t>To work efficiently you must be able to find files quickly, especially when you do not know (or do not remember) the file </a:t>
            </a:r>
            <a:r>
              <a:rPr lang="en-US" i="1" dirty="0" smtClean="0"/>
              <a:t>names</a:t>
            </a:r>
            <a:r>
              <a:rPr lang="en-US" dirty="0" smtClean="0"/>
              <a:t>. Keeping related files near each other in an intuitive location saves time. A descriptive folder structure makes a world of difference to you and the people who come after you.</a:t>
            </a:r>
            <a:endParaRPr lang="en-US" dirty="0"/>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Identify</a:t>
            </a:r>
          </a:p>
          <a:p>
            <a:pPr lvl="1"/>
            <a:r>
              <a:rPr lang="en-US" b="1" dirty="0" smtClean="0"/>
              <a:t>Do</a:t>
            </a:r>
            <a:r>
              <a:rPr lang="en-US" dirty="0" smtClean="0"/>
              <a:t> name the file such that you instantly know what it contains and represents.</a:t>
            </a:r>
          </a:p>
          <a:p>
            <a:pPr lvl="1"/>
            <a:r>
              <a:rPr lang="en-US" b="1" dirty="0" smtClean="0"/>
              <a:t>Do</a:t>
            </a:r>
            <a:r>
              <a:rPr lang="en-US" dirty="0" smtClean="0"/>
              <a:t> be descriptive with file names and keep the contents of the file to exactly one component.</a:t>
            </a:r>
          </a:p>
          <a:p>
            <a:pPr lvl="1"/>
            <a:r>
              <a:rPr lang="en-US" b="1" dirty="0" smtClean="0"/>
              <a:t>Avoid</a:t>
            </a:r>
            <a:r>
              <a:rPr lang="en-US" dirty="0" smtClean="0"/>
              <a:t> files with multiple components, multiple services, or a mixture.</a:t>
            </a:r>
          </a:p>
          <a:p>
            <a:pPr lvl="1"/>
            <a:r>
              <a:rPr lang="en-US" b="1" dirty="0" smtClean="0"/>
              <a:t>Why?</a:t>
            </a:r>
            <a:r>
              <a:rPr lang="en-US" dirty="0" smtClean="0"/>
              <a:t> Spend less time hunting and pecking for code, and become more efficient. Longer file names are far better than </a:t>
            </a:r>
            <a:r>
              <a:rPr lang="en-US" i="1" dirty="0" smtClean="0"/>
              <a:t>short-but-obscure</a:t>
            </a:r>
            <a:r>
              <a:rPr lang="en-US" dirty="0" smtClean="0"/>
              <a:t> abbreviated names.</a:t>
            </a:r>
          </a:p>
          <a:p>
            <a:pPr lvl="1"/>
            <a:r>
              <a:rPr lang="en-US" dirty="0" smtClean="0"/>
              <a:t>It may be advantageous to deviate from the </a:t>
            </a:r>
            <a:r>
              <a:rPr lang="en-US" i="1" dirty="0" smtClean="0"/>
              <a:t>one-thing-per-file</a:t>
            </a:r>
            <a:r>
              <a:rPr lang="en-US" dirty="0" smtClean="0"/>
              <a:t> rule when you have a set of small, closely-related features that are better discovered and understood in a single file than as multiple files. Be wary of this </a:t>
            </a:r>
            <a:r>
              <a:rPr lang="en-US" dirty="0" smtClean="0"/>
              <a:t>loophole.</a:t>
            </a:r>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Flat</a:t>
            </a:r>
          </a:p>
          <a:p>
            <a:pPr lvl="1"/>
            <a:r>
              <a:rPr lang="en-US" b="1" dirty="0" smtClean="0"/>
              <a:t>Do</a:t>
            </a:r>
            <a:r>
              <a:rPr lang="en-US" dirty="0" smtClean="0"/>
              <a:t> keep a flat folder structure as long as possible.</a:t>
            </a:r>
          </a:p>
          <a:p>
            <a:pPr lvl="1"/>
            <a:r>
              <a:rPr lang="en-US" b="1" dirty="0" smtClean="0"/>
              <a:t>Consider</a:t>
            </a:r>
            <a:r>
              <a:rPr lang="en-US" dirty="0" smtClean="0"/>
              <a:t> creating sub-folders when a folder reaches seven or more files.</a:t>
            </a:r>
          </a:p>
          <a:p>
            <a:pPr lvl="1"/>
            <a:r>
              <a:rPr lang="en-US" b="1" dirty="0" smtClean="0"/>
              <a:t>Consider</a:t>
            </a:r>
            <a:r>
              <a:rPr lang="en-US" dirty="0" smtClean="0"/>
              <a:t> configuring the IDE to hide distracting, irrelevant files such as generated .</a:t>
            </a:r>
            <a:r>
              <a:rPr lang="en-US" dirty="0" err="1" smtClean="0"/>
              <a:t>js</a:t>
            </a:r>
            <a:r>
              <a:rPr lang="en-US" dirty="0" smtClean="0"/>
              <a:t> and .</a:t>
            </a:r>
            <a:r>
              <a:rPr lang="en-US" dirty="0" err="1" smtClean="0"/>
              <a:t>js.map</a:t>
            </a:r>
            <a:r>
              <a:rPr lang="en-US" dirty="0" smtClean="0"/>
              <a:t> files.</a:t>
            </a:r>
          </a:p>
          <a:p>
            <a:pPr lvl="1"/>
            <a:r>
              <a:rPr lang="en-US" b="1" dirty="0" smtClean="0"/>
              <a:t>Why?</a:t>
            </a:r>
            <a:r>
              <a:rPr lang="en-US" dirty="0" smtClean="0"/>
              <a:t> No one wants to search for a file through seven levels of folders. A flat structure is easy to </a:t>
            </a:r>
            <a:r>
              <a:rPr lang="en-US" dirty="0" smtClean="0"/>
              <a:t>scan.</a:t>
            </a:r>
            <a:endParaRPr lang="en-US" dirty="0"/>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a:bodyPr>
          <a:lstStyle/>
          <a:p>
            <a:r>
              <a:rPr lang="en-US" dirty="0" smtClean="0"/>
              <a:t>T-DRY (Try to be DRY</a:t>
            </a:r>
            <a:r>
              <a:rPr lang="en-US" dirty="0" smtClean="0"/>
              <a:t>)</a:t>
            </a:r>
          </a:p>
          <a:p>
            <a:pPr lvl="1"/>
            <a:r>
              <a:rPr lang="en-US" b="1" dirty="0" smtClean="0"/>
              <a:t>Do</a:t>
            </a:r>
            <a:r>
              <a:rPr lang="en-US" dirty="0" smtClean="0"/>
              <a:t> be DRY (Don't Repeat Yourself)</a:t>
            </a:r>
          </a:p>
          <a:p>
            <a:pPr lvl="1"/>
            <a:r>
              <a:rPr lang="en-US" b="1" dirty="0" smtClean="0"/>
              <a:t>Avoid</a:t>
            </a:r>
            <a:r>
              <a:rPr lang="en-US" dirty="0" smtClean="0"/>
              <a:t> being so DRY that you sacrifice readability.</a:t>
            </a:r>
          </a:p>
          <a:p>
            <a:pPr lvl="1"/>
            <a:r>
              <a:rPr lang="en-US" b="1" dirty="0" smtClean="0"/>
              <a:t>Why?</a:t>
            </a:r>
            <a:r>
              <a:rPr lang="en-US" dirty="0" smtClean="0"/>
              <a:t> Being DRY is important, but not crucial if it sacrifices the other elements of LIFT. That's why its </a:t>
            </a:r>
            <a:r>
              <a:rPr lang="en-US" dirty="0" err="1" smtClean="0"/>
              <a:t>calle</a:t>
            </a:r>
            <a:r>
              <a:rPr lang="en-US" dirty="0" smtClean="0"/>
              <a:t> </a:t>
            </a:r>
            <a:r>
              <a:rPr lang="en-US" i="1" dirty="0" smtClean="0"/>
              <a:t>T-DRY</a:t>
            </a:r>
            <a:r>
              <a:rPr lang="en-US" dirty="0" smtClean="0"/>
              <a:t>. For example, it's redundant to name a component, hero-</a:t>
            </a:r>
            <a:r>
              <a:rPr lang="en-US" dirty="0" err="1" smtClean="0"/>
              <a:t>view.component.html</a:t>
            </a:r>
            <a:r>
              <a:rPr lang="en-US" dirty="0" smtClean="0"/>
              <a:t> because a component is obviously a view. But if something is not obvious or departs from a convention, then spell it out</a:t>
            </a:r>
            <a:endParaRPr lang="en-US" dirty="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Overall Structural Guidelines</a:t>
            </a:r>
          </a:p>
          <a:p>
            <a:pPr lvl="1"/>
            <a:r>
              <a:rPr lang="en-US" b="1" dirty="0" smtClean="0"/>
              <a:t>Do</a:t>
            </a:r>
            <a:r>
              <a:rPr lang="en-US" dirty="0" smtClean="0"/>
              <a:t> start small but keep in mind where the app is heading down the road.</a:t>
            </a:r>
          </a:p>
          <a:p>
            <a:pPr lvl="1"/>
            <a:r>
              <a:rPr lang="en-US" b="1" dirty="0" smtClean="0"/>
              <a:t>Do</a:t>
            </a:r>
            <a:r>
              <a:rPr lang="en-US" dirty="0" smtClean="0"/>
              <a:t> have a near term view of implementation and a long term vision.</a:t>
            </a:r>
          </a:p>
          <a:p>
            <a:pPr lvl="1"/>
            <a:r>
              <a:rPr lang="en-US" b="1" dirty="0" smtClean="0"/>
              <a:t>Do</a:t>
            </a:r>
            <a:r>
              <a:rPr lang="en-US" dirty="0" smtClean="0"/>
              <a:t> put all of the app's code in a folder named app</a:t>
            </a:r>
            <a:r>
              <a:rPr lang="en-US" dirty="0" smtClean="0"/>
              <a:t>.</a:t>
            </a:r>
            <a:endParaRPr lang="en-US" dirty="0" smtClean="0"/>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Overall Structural Guidelines</a:t>
            </a:r>
          </a:p>
          <a:p>
            <a:pPr lvl="1"/>
            <a:r>
              <a:rPr lang="en-US" b="1" dirty="0" smtClean="0"/>
              <a:t>Consider</a:t>
            </a:r>
            <a:r>
              <a:rPr lang="en-US" dirty="0" smtClean="0"/>
              <a:t> creating a folder for a component when is has multiple accompanying files (.</a:t>
            </a:r>
            <a:r>
              <a:rPr lang="en-US" dirty="0" err="1" smtClean="0"/>
              <a:t>ts</a:t>
            </a:r>
            <a:r>
              <a:rPr lang="en-US" dirty="0" smtClean="0"/>
              <a:t>, .html, .</a:t>
            </a:r>
            <a:r>
              <a:rPr lang="en-US" dirty="0" err="1" smtClean="0"/>
              <a:t>css</a:t>
            </a:r>
            <a:r>
              <a:rPr lang="en-US" dirty="0" smtClean="0"/>
              <a:t> and .spec).</a:t>
            </a:r>
          </a:p>
          <a:p>
            <a:pPr lvl="1"/>
            <a:r>
              <a:rPr lang="en-US" b="1" dirty="0" smtClean="0"/>
              <a:t>Why?</a:t>
            </a:r>
            <a:r>
              <a:rPr lang="en-US" dirty="0" smtClean="0"/>
              <a:t> Helps keep the app structure small and easy to maintain in the early stages, while being easy to evolve as the app grows.</a:t>
            </a:r>
          </a:p>
          <a:p>
            <a:pPr lvl="1"/>
            <a:r>
              <a:rPr lang="en-US" b="1" dirty="0" smtClean="0"/>
              <a:t>Why?</a:t>
            </a:r>
            <a:r>
              <a:rPr lang="en-US" dirty="0" smtClean="0"/>
              <a:t> Components often have four files (e.g. *.html, *.css, *.</a:t>
            </a:r>
            <a:r>
              <a:rPr lang="en-US" dirty="0" err="1" smtClean="0"/>
              <a:t>ts</a:t>
            </a:r>
            <a:r>
              <a:rPr lang="en-US" dirty="0" smtClean="0"/>
              <a:t>, and *.</a:t>
            </a:r>
            <a:r>
              <a:rPr lang="en-US" dirty="0" err="1" smtClean="0"/>
              <a:t>spec.ts</a:t>
            </a:r>
            <a:r>
              <a:rPr lang="en-US" dirty="0" smtClean="0"/>
              <a:t>) and can clutter a folder quickly.</a:t>
            </a:r>
            <a:endParaRPr lang="en-US" dirty="0"/>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Folders-by-Feature </a:t>
            </a:r>
            <a:r>
              <a:rPr lang="en-US" dirty="0" smtClean="0"/>
              <a:t>Structure</a:t>
            </a:r>
          </a:p>
          <a:p>
            <a:pPr lvl="1"/>
            <a:r>
              <a:rPr lang="en-US" b="1" dirty="0" smtClean="0"/>
              <a:t>Do</a:t>
            </a:r>
            <a:r>
              <a:rPr lang="en-US" dirty="0" smtClean="0"/>
              <a:t> create folders named for the feature area they represent.</a:t>
            </a:r>
          </a:p>
          <a:p>
            <a:pPr lvl="1"/>
            <a:r>
              <a:rPr lang="en-US" b="1" dirty="0" smtClean="0"/>
              <a:t>Why?</a:t>
            </a:r>
            <a:r>
              <a:rPr lang="en-US" dirty="0" smtClean="0"/>
              <a:t> A developer can locate the code, identify what each file represents at a glance, the structure is as flat as it can be, and there is no repetitive nor redundant names.</a:t>
            </a:r>
          </a:p>
          <a:p>
            <a:pPr lvl="1"/>
            <a:r>
              <a:rPr lang="en-US" b="1" dirty="0" smtClean="0"/>
              <a:t>Why?</a:t>
            </a:r>
            <a:r>
              <a:rPr lang="en-US" dirty="0" smtClean="0"/>
              <a:t> The LIFT guidelines are all covered.</a:t>
            </a:r>
          </a:p>
          <a:p>
            <a:pPr lvl="1"/>
            <a:r>
              <a:rPr lang="en-US" b="1" dirty="0" smtClean="0"/>
              <a:t>Why?</a:t>
            </a:r>
            <a:r>
              <a:rPr lang="en-US" dirty="0" smtClean="0"/>
              <a:t> Helps reduce the app from becoming cluttered through organizing the content and keeping them aligned with the </a:t>
            </a:r>
            <a:r>
              <a:rPr lang="en-US" dirty="0" smtClean="0"/>
              <a:t>LIFT</a:t>
            </a: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704088"/>
            <a:ext cx="8229600" cy="591312"/>
          </a:xfrm>
        </p:spPr>
        <p:txBody>
          <a:bodyPr>
            <a:normAutofit fontScale="90000"/>
          </a:bodyPr>
          <a:lstStyle/>
          <a:p>
            <a:r>
              <a:rPr lang="en-US" sz="3600" b="1" dirty="0" err="1" smtClean="0"/>
              <a:t>Integerated</a:t>
            </a:r>
            <a:r>
              <a:rPr lang="en-US" sz="3600" b="1" dirty="0" smtClean="0"/>
              <a:t> Development Environment</a:t>
            </a:r>
            <a:endParaRPr lang="en-US" sz="3600" b="1" dirty="0"/>
          </a:p>
        </p:txBody>
      </p:sp>
      <p:sp>
        <p:nvSpPr>
          <p:cNvPr id="11" name="Content Placeholder 10"/>
          <p:cNvSpPr>
            <a:spLocks noGrp="1"/>
          </p:cNvSpPr>
          <p:nvPr>
            <p:ph idx="1"/>
          </p:nvPr>
        </p:nvSpPr>
        <p:spPr/>
        <p:txBody>
          <a:bodyPr>
            <a:normAutofit lnSpcReduction="10000"/>
          </a:bodyPr>
          <a:lstStyle/>
          <a:p>
            <a:r>
              <a:rPr lang="en-US" dirty="0" smtClean="0"/>
              <a:t>Most popular HTML, CSS and JavaScript IDEs are</a:t>
            </a:r>
          </a:p>
          <a:p>
            <a:pPr lvl="1"/>
            <a:r>
              <a:rPr lang="en-US" dirty="0" err="1" smtClean="0"/>
              <a:t>WebStorm</a:t>
            </a:r>
            <a:endParaRPr lang="en-US" dirty="0" smtClean="0"/>
          </a:p>
          <a:p>
            <a:pPr lvl="1"/>
            <a:r>
              <a:rPr lang="en-US" dirty="0" smtClean="0"/>
              <a:t>Visual Studio Code</a:t>
            </a:r>
          </a:p>
          <a:p>
            <a:pPr lvl="1"/>
            <a:r>
              <a:rPr lang="en-US" dirty="0" smtClean="0"/>
              <a:t>Atom </a:t>
            </a:r>
          </a:p>
          <a:p>
            <a:pPr lvl="1"/>
            <a:r>
              <a:rPr lang="en-US" dirty="0" smtClean="0"/>
              <a:t>Sublime Text</a:t>
            </a:r>
          </a:p>
          <a:p>
            <a:pPr lvl="1"/>
            <a:r>
              <a:rPr lang="en-US" dirty="0" smtClean="0"/>
              <a:t>Vim</a:t>
            </a:r>
          </a:p>
          <a:p>
            <a:pPr lvl="1"/>
            <a:r>
              <a:rPr lang="en-US" dirty="0" smtClean="0"/>
              <a:t>Code Anywhere</a:t>
            </a:r>
          </a:p>
          <a:p>
            <a:pPr lvl="1"/>
            <a:r>
              <a:rPr lang="en-US" dirty="0" smtClean="0"/>
              <a:t>Brackets</a:t>
            </a:r>
          </a:p>
          <a:p>
            <a:pPr lvl="1"/>
            <a:r>
              <a:rPr lang="en-US" dirty="0" smtClean="0"/>
              <a:t>Microsoft’s Visual Studio</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a:t>
            </a:r>
            <a:endParaRPr lang="en-US" dirty="0"/>
          </a:p>
        </p:txBody>
      </p:sp>
      <p:sp>
        <p:nvSpPr>
          <p:cNvPr id="37890" name="AutoShape 2" descr="https://www.newspindigital.com/wp-content/uploads/2014/08/NSD_Node.js-Stack.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7892" name="Picture 4" descr="https://www.newspindigital.com/wp-content/uploads/2014/08/NSD_Node.js-Stack.png"/>
          <p:cNvPicPr>
            <a:picLocks noChangeAspect="1" noChangeArrowheads="1"/>
          </p:cNvPicPr>
          <p:nvPr/>
        </p:nvPicPr>
        <p:blipFill>
          <a:blip r:embed="rId2" cstate="print"/>
          <a:srcRect/>
          <a:stretch>
            <a:fillRect/>
          </a:stretch>
        </p:blipFill>
        <p:spPr bwMode="auto">
          <a:xfrm>
            <a:off x="304800" y="2362200"/>
            <a:ext cx="8408671" cy="3423379"/>
          </a:xfrm>
          <a:prstGeom prst="rect">
            <a:avLst/>
          </a:prstGeom>
          <a:noFill/>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lnSpcReduction="10000"/>
          </a:bodyPr>
          <a:lstStyle/>
          <a:p>
            <a:r>
              <a:rPr lang="en-US" dirty="0" smtClean="0"/>
              <a:t>Folders-by-Feature </a:t>
            </a:r>
            <a:r>
              <a:rPr lang="en-US" dirty="0" smtClean="0"/>
              <a:t>Structure</a:t>
            </a:r>
          </a:p>
          <a:p>
            <a:pPr lvl="1"/>
            <a:r>
              <a:rPr lang="en-US" b="1" dirty="0" smtClean="0"/>
              <a:t>Why</a:t>
            </a:r>
            <a:r>
              <a:rPr lang="en-US" b="1" dirty="0" smtClean="0"/>
              <a:t>?</a:t>
            </a:r>
            <a:r>
              <a:rPr lang="en-US" dirty="0" smtClean="0"/>
              <a:t> When there are a lot of files (e.g. 10+), locating them is easier with a consistent folder structure and more difficult in a flat structure.</a:t>
            </a:r>
          </a:p>
          <a:p>
            <a:pPr lvl="1"/>
            <a:r>
              <a:rPr lang="en-US" b="1" dirty="0" smtClean="0"/>
              <a:t>Do</a:t>
            </a:r>
            <a:r>
              <a:rPr lang="en-US" dirty="0" smtClean="0"/>
              <a:t> create an Angular module for each feature area.</a:t>
            </a:r>
          </a:p>
          <a:p>
            <a:pPr lvl="1"/>
            <a:r>
              <a:rPr lang="en-US" b="1" dirty="0" smtClean="0"/>
              <a:t>Why?</a:t>
            </a:r>
            <a:r>
              <a:rPr lang="en-US" dirty="0" smtClean="0"/>
              <a:t> Angular modules make it easy to lazy load routable features.</a:t>
            </a:r>
          </a:p>
          <a:p>
            <a:pPr lvl="1"/>
            <a:r>
              <a:rPr lang="en-US" b="1" dirty="0" smtClean="0"/>
              <a:t>Why?</a:t>
            </a:r>
            <a:r>
              <a:rPr lang="en-US" dirty="0" smtClean="0"/>
              <a:t> Angular modules make it easier to isolate, test, and re-use </a:t>
            </a:r>
            <a:r>
              <a:rPr lang="en-US" dirty="0" smtClean="0"/>
              <a:t>features</a:t>
            </a:r>
            <a:endParaRPr lang="en-US" dirty="0" smtClean="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App Root </a:t>
            </a:r>
            <a:r>
              <a:rPr lang="en-US" dirty="0" smtClean="0"/>
              <a:t>Module</a:t>
            </a:r>
          </a:p>
          <a:p>
            <a:pPr lvl="1"/>
            <a:r>
              <a:rPr lang="en-US" b="1" dirty="0" smtClean="0"/>
              <a:t>Do</a:t>
            </a:r>
            <a:r>
              <a:rPr lang="en-US" dirty="0" smtClean="0"/>
              <a:t> create an Angular module in the app's root folder (e.g., in /app).</a:t>
            </a:r>
          </a:p>
          <a:p>
            <a:pPr lvl="1"/>
            <a:r>
              <a:rPr lang="en-US" b="1" dirty="0" smtClean="0"/>
              <a:t>Why?</a:t>
            </a:r>
            <a:r>
              <a:rPr lang="en-US" dirty="0" smtClean="0"/>
              <a:t> Every app requires at least one root Angular module.</a:t>
            </a:r>
          </a:p>
          <a:p>
            <a:pPr lvl="1"/>
            <a:r>
              <a:rPr lang="en-US" b="1" dirty="0" smtClean="0"/>
              <a:t>Consider</a:t>
            </a:r>
            <a:r>
              <a:rPr lang="en-US" dirty="0" smtClean="0"/>
              <a:t> naming the root module </a:t>
            </a:r>
            <a:r>
              <a:rPr lang="en-US" dirty="0" err="1" smtClean="0"/>
              <a:t>app.module.ts</a:t>
            </a:r>
            <a:r>
              <a:rPr lang="en-US" dirty="0" smtClean="0"/>
              <a:t>.</a:t>
            </a:r>
          </a:p>
          <a:p>
            <a:pPr lvl="1"/>
            <a:r>
              <a:rPr lang="en-US" b="1" dirty="0" smtClean="0"/>
              <a:t>Why?</a:t>
            </a:r>
            <a:r>
              <a:rPr lang="en-US" dirty="0" smtClean="0"/>
              <a:t> Makes it easier to locate and identify the root module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App Root Module</a:t>
            </a:r>
          </a:p>
        </p:txBody>
      </p:sp>
      <p:graphicFrame>
        <p:nvGraphicFramePr>
          <p:cNvPr id="715778" name="Object 2"/>
          <p:cNvGraphicFramePr>
            <a:graphicFrameLocks noChangeAspect="1"/>
          </p:cNvGraphicFramePr>
          <p:nvPr/>
        </p:nvGraphicFramePr>
        <p:xfrm>
          <a:off x="609600" y="2133600"/>
          <a:ext cx="8305800" cy="4724400"/>
        </p:xfrm>
        <a:graphic>
          <a:graphicData uri="http://schemas.openxmlformats.org/presentationml/2006/ole">
            <p:oleObj spid="_x0000_s715778" name="Picture" r:id="rId3" imgW="5723810" imgH="4419048" progId="StaticDib">
              <p:embed/>
            </p:oleObj>
          </a:graphicData>
        </a:graphic>
      </p:graphicFrame>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Feature </a:t>
            </a:r>
            <a:r>
              <a:rPr lang="en-US" dirty="0" smtClean="0"/>
              <a:t>Modules</a:t>
            </a:r>
          </a:p>
          <a:p>
            <a:pPr lvl="1"/>
            <a:r>
              <a:rPr lang="en-US" b="1" dirty="0" smtClean="0"/>
              <a:t>Do</a:t>
            </a:r>
            <a:r>
              <a:rPr lang="en-US" dirty="0" smtClean="0"/>
              <a:t> create an Angular module for all distinct features in an application (e.g. Heroes feature).</a:t>
            </a:r>
          </a:p>
          <a:p>
            <a:pPr lvl="1"/>
            <a:r>
              <a:rPr lang="en-US" b="1" dirty="0" smtClean="0"/>
              <a:t>Do</a:t>
            </a:r>
            <a:r>
              <a:rPr lang="en-US" dirty="0" smtClean="0"/>
              <a:t> place the feature module in the same named folder as the feature area (.</a:t>
            </a:r>
            <a:r>
              <a:rPr lang="en-US" dirty="0" err="1" smtClean="0"/>
              <a:t>e.g</a:t>
            </a:r>
            <a:r>
              <a:rPr lang="en-US" dirty="0" smtClean="0"/>
              <a:t> app/heroes).</a:t>
            </a:r>
          </a:p>
          <a:p>
            <a:pPr lvl="1"/>
            <a:r>
              <a:rPr lang="en-US" b="1" dirty="0" smtClean="0"/>
              <a:t>Do</a:t>
            </a:r>
            <a:r>
              <a:rPr lang="en-US" dirty="0" smtClean="0"/>
              <a:t> name the feature module file reflecting the name of the feature area and folder (e.g. app/heroes/</a:t>
            </a:r>
            <a:r>
              <a:rPr lang="en-US" dirty="0" err="1" smtClean="0"/>
              <a:t>heroes.module.ts</a:t>
            </a:r>
            <a:r>
              <a:rPr lang="en-US" dirty="0" smtClean="0"/>
              <a:t>)</a:t>
            </a:r>
          </a:p>
          <a:p>
            <a:pPr lvl="1"/>
            <a:r>
              <a:rPr lang="en-US" b="1" dirty="0" smtClean="0"/>
              <a:t>Do</a:t>
            </a:r>
            <a:r>
              <a:rPr lang="en-US" dirty="0" smtClean="0"/>
              <a:t> name the feature module symbol reflecting the name of the feature area, folder, and file (e.g. app/heroes/</a:t>
            </a:r>
            <a:r>
              <a:rPr lang="en-US" dirty="0" err="1" smtClean="0"/>
              <a:t>heroes.module.ts</a:t>
            </a:r>
            <a:r>
              <a:rPr lang="en-US" dirty="0" smtClean="0"/>
              <a:t> defines </a:t>
            </a:r>
            <a:r>
              <a:rPr lang="en-US" dirty="0" err="1" smtClean="0"/>
              <a:t>HeroesModule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Feature </a:t>
            </a:r>
            <a:r>
              <a:rPr lang="en-US" dirty="0" smtClean="0"/>
              <a:t>Modules</a:t>
            </a:r>
          </a:p>
          <a:p>
            <a:pPr lvl="1"/>
            <a:r>
              <a:rPr lang="en-US" b="1" dirty="0" smtClean="0"/>
              <a:t>Why?</a:t>
            </a:r>
            <a:r>
              <a:rPr lang="en-US" dirty="0" smtClean="0"/>
              <a:t> A feature module can expose or hide its implementation from other modules.</a:t>
            </a:r>
          </a:p>
          <a:p>
            <a:pPr lvl="1"/>
            <a:r>
              <a:rPr lang="en-US" b="1" dirty="0" smtClean="0"/>
              <a:t>Why?</a:t>
            </a:r>
            <a:r>
              <a:rPr lang="en-US" dirty="0" smtClean="0"/>
              <a:t> A feature module identifies distinct sets of related components that comprise the feature area.</a:t>
            </a:r>
          </a:p>
          <a:p>
            <a:pPr lvl="1"/>
            <a:r>
              <a:rPr lang="en-US" b="1" dirty="0" smtClean="0"/>
              <a:t>Why?</a:t>
            </a:r>
            <a:r>
              <a:rPr lang="en-US" dirty="0" smtClean="0"/>
              <a:t> A feature module can easily be routed to both eagerly and lazily.</a:t>
            </a:r>
          </a:p>
          <a:p>
            <a:pPr lvl="1"/>
            <a:r>
              <a:rPr lang="en-US" b="1" dirty="0" smtClean="0"/>
              <a:t>Why?</a:t>
            </a:r>
            <a:r>
              <a:rPr lang="en-US" dirty="0" smtClean="0"/>
              <a:t> A feature module defines clear boundaries between specific functionality and other application features.</a:t>
            </a:r>
          </a:p>
          <a:p>
            <a:pPr lvl="1"/>
            <a:r>
              <a:rPr lang="en-US" b="1" dirty="0" smtClean="0"/>
              <a:t>Why?</a:t>
            </a:r>
            <a:r>
              <a:rPr lang="en-US" dirty="0" smtClean="0"/>
              <a:t> A feature module helps clarify and make it easier to assign development responsibilities to different teams.</a:t>
            </a:r>
          </a:p>
          <a:p>
            <a:pPr lvl="1"/>
            <a:r>
              <a:rPr lang="en-US" b="1" dirty="0" smtClean="0"/>
              <a:t>Why?</a:t>
            </a:r>
            <a:r>
              <a:rPr lang="en-US" dirty="0" smtClean="0"/>
              <a:t> A feature module can easily be isolated for testing.</a:t>
            </a:r>
            <a:endParaRPr lang="en-US" dirty="0"/>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Shared </a:t>
            </a:r>
            <a:r>
              <a:rPr lang="en-US" dirty="0" smtClean="0"/>
              <a:t>Feature Module</a:t>
            </a:r>
          </a:p>
          <a:p>
            <a:pPr lvl="1"/>
            <a:r>
              <a:rPr lang="en-US" b="1" dirty="0" smtClean="0"/>
              <a:t>Do</a:t>
            </a:r>
            <a:r>
              <a:rPr lang="en-US" dirty="0" smtClean="0"/>
              <a:t> create a feature module named </a:t>
            </a:r>
            <a:r>
              <a:rPr lang="en-US" dirty="0" err="1" smtClean="0"/>
              <a:t>SharedModule</a:t>
            </a:r>
            <a:r>
              <a:rPr lang="en-US" dirty="0" smtClean="0"/>
              <a:t> in a shared folder (e.g. app/shared/</a:t>
            </a:r>
            <a:r>
              <a:rPr lang="en-US" dirty="0" err="1" smtClean="0"/>
              <a:t>shared.module.ts</a:t>
            </a:r>
            <a:r>
              <a:rPr lang="en-US" dirty="0" smtClean="0"/>
              <a:t> defines </a:t>
            </a:r>
            <a:r>
              <a:rPr lang="en-US" dirty="0" err="1" smtClean="0"/>
              <a:t>SharedModule</a:t>
            </a:r>
            <a:r>
              <a:rPr lang="en-US" dirty="0" smtClean="0"/>
              <a:t>).</a:t>
            </a:r>
          </a:p>
          <a:p>
            <a:pPr lvl="1"/>
            <a:r>
              <a:rPr lang="en-US" b="1" dirty="0" smtClean="0"/>
              <a:t>Do</a:t>
            </a:r>
            <a:r>
              <a:rPr lang="en-US" dirty="0" smtClean="0"/>
              <a:t> put common components, directives and pipes that will be used throughout the application by other feature modules in the </a:t>
            </a:r>
            <a:r>
              <a:rPr lang="en-US" dirty="0" err="1" smtClean="0"/>
              <a:t>SharedModule</a:t>
            </a:r>
            <a:r>
              <a:rPr lang="en-US" dirty="0" smtClean="0"/>
              <a:t>, where those assets are expected to share a new instance of themselves (not singletons).</a:t>
            </a:r>
          </a:p>
          <a:p>
            <a:pPr lvl="1"/>
            <a:r>
              <a:rPr lang="en-US" b="1" dirty="0" smtClean="0"/>
              <a:t>Do</a:t>
            </a:r>
            <a:r>
              <a:rPr lang="en-US" dirty="0" smtClean="0"/>
              <a:t> import all modules required by the assets in the </a:t>
            </a:r>
            <a:r>
              <a:rPr lang="en-US" dirty="0" err="1" smtClean="0"/>
              <a:t>SharedModule</a:t>
            </a:r>
            <a:r>
              <a:rPr lang="en-US" dirty="0" smtClean="0"/>
              <a:t> (e.g. </a:t>
            </a:r>
            <a:r>
              <a:rPr lang="en-US" dirty="0" err="1" smtClean="0"/>
              <a:t>CommonModule</a:t>
            </a:r>
            <a:r>
              <a:rPr lang="en-US" dirty="0" smtClean="0"/>
              <a:t> and </a:t>
            </a:r>
            <a:r>
              <a:rPr lang="en-US" dirty="0" err="1" smtClean="0"/>
              <a:t>FormsModule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Shared </a:t>
            </a:r>
            <a:r>
              <a:rPr lang="en-US" dirty="0" smtClean="0"/>
              <a:t>Feature Module</a:t>
            </a:r>
          </a:p>
          <a:p>
            <a:pPr lvl="1"/>
            <a:r>
              <a:rPr lang="en-US" b="1" dirty="0" smtClean="0"/>
              <a:t>Why</a:t>
            </a:r>
            <a:r>
              <a:rPr lang="en-US" b="1" dirty="0" smtClean="0"/>
              <a:t>?</a:t>
            </a:r>
            <a:r>
              <a:rPr lang="en-US" dirty="0" smtClean="0"/>
              <a:t> </a:t>
            </a:r>
            <a:r>
              <a:rPr lang="en-US" dirty="0" err="1" smtClean="0"/>
              <a:t>SharedModule</a:t>
            </a:r>
            <a:r>
              <a:rPr lang="en-US" dirty="0" smtClean="0"/>
              <a:t> will contain components, directives and pipes that may need features from another common module (e.g. </a:t>
            </a:r>
            <a:r>
              <a:rPr lang="en-US" dirty="0" err="1" smtClean="0"/>
              <a:t>ngFor</a:t>
            </a:r>
            <a:r>
              <a:rPr lang="en-US" dirty="0" smtClean="0"/>
              <a:t> in </a:t>
            </a:r>
            <a:r>
              <a:rPr lang="en-US" dirty="0" err="1" smtClean="0"/>
              <a:t>CommonModule</a:t>
            </a:r>
            <a:r>
              <a:rPr lang="en-US" dirty="0" smtClean="0"/>
              <a:t>).</a:t>
            </a:r>
          </a:p>
          <a:p>
            <a:pPr lvl="1"/>
            <a:r>
              <a:rPr lang="en-US" b="1" dirty="0" smtClean="0"/>
              <a:t>Do</a:t>
            </a:r>
            <a:r>
              <a:rPr lang="en-US" dirty="0" smtClean="0"/>
              <a:t> declare all components, directives, and pipes in the </a:t>
            </a:r>
            <a:r>
              <a:rPr lang="en-US" dirty="0" err="1" smtClean="0"/>
              <a:t>SharedModule</a:t>
            </a:r>
            <a:r>
              <a:rPr lang="en-US" dirty="0" smtClean="0"/>
              <a:t>.</a:t>
            </a:r>
          </a:p>
          <a:p>
            <a:pPr lvl="1"/>
            <a:r>
              <a:rPr lang="en-US" b="1" dirty="0" smtClean="0"/>
              <a:t>Do</a:t>
            </a:r>
            <a:r>
              <a:rPr lang="en-US" dirty="0" smtClean="0"/>
              <a:t> export all symbols from the </a:t>
            </a:r>
            <a:r>
              <a:rPr lang="en-US" dirty="0" err="1" smtClean="0"/>
              <a:t>SharedModule</a:t>
            </a:r>
            <a:r>
              <a:rPr lang="en-US" dirty="0" smtClean="0"/>
              <a:t> that other feature modules need to use.</a:t>
            </a:r>
          </a:p>
          <a:p>
            <a:pPr lvl="1"/>
            <a:r>
              <a:rPr lang="en-US" b="1" dirty="0" smtClean="0"/>
              <a:t>Why?</a:t>
            </a:r>
            <a:r>
              <a:rPr lang="en-US" dirty="0" smtClean="0"/>
              <a:t> </a:t>
            </a:r>
            <a:r>
              <a:rPr lang="en-US" dirty="0" err="1" smtClean="0"/>
              <a:t>SharedModule</a:t>
            </a:r>
            <a:r>
              <a:rPr lang="en-US" dirty="0" smtClean="0"/>
              <a:t> exists to make commonly used components, directives and pipes available for use in the templates of components in many other modules</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a:bodyPr>
          <a:lstStyle/>
          <a:p>
            <a:r>
              <a:rPr lang="en-US" dirty="0" smtClean="0"/>
              <a:t>Shared </a:t>
            </a:r>
            <a:r>
              <a:rPr lang="en-US" dirty="0" smtClean="0"/>
              <a:t>Feature Module</a:t>
            </a:r>
          </a:p>
          <a:p>
            <a:pPr lvl="1"/>
            <a:r>
              <a:rPr lang="en-US" b="1" dirty="0" smtClean="0"/>
              <a:t>Avoid</a:t>
            </a:r>
            <a:r>
              <a:rPr lang="en-US" dirty="0" smtClean="0"/>
              <a:t> specifying app-wide singleton providers in a </a:t>
            </a:r>
            <a:r>
              <a:rPr lang="en-US" dirty="0" err="1" smtClean="0"/>
              <a:t>SharedModule</a:t>
            </a:r>
            <a:r>
              <a:rPr lang="en-US" dirty="0" smtClean="0"/>
              <a:t>. Intentional singletons are OK. Take care.</a:t>
            </a:r>
          </a:p>
          <a:p>
            <a:pPr lvl="1"/>
            <a:r>
              <a:rPr lang="en-US" b="1" dirty="0" smtClean="0"/>
              <a:t>Why?</a:t>
            </a:r>
            <a:r>
              <a:rPr lang="en-US" dirty="0" smtClean="0"/>
              <a:t> A lazy loaded feature module that imports that shared module will make its own copy of the service and likely have </a:t>
            </a:r>
            <a:r>
              <a:rPr lang="en-US" dirty="0" err="1" smtClean="0"/>
              <a:t>undesireable</a:t>
            </a:r>
            <a:r>
              <a:rPr lang="en-US" dirty="0" smtClean="0"/>
              <a:t> results.</a:t>
            </a:r>
          </a:p>
          <a:p>
            <a:pPr lvl="1"/>
            <a:r>
              <a:rPr lang="en-US" b="1" dirty="0" smtClean="0"/>
              <a:t>Why?</a:t>
            </a:r>
            <a:r>
              <a:rPr lang="en-US" dirty="0" smtClean="0"/>
              <a:t> You don't want each module to have its own separate instance of singleton services. Yet there is a real danger of that happening if the </a:t>
            </a:r>
            <a:r>
              <a:rPr lang="en-US" dirty="0" err="1" smtClean="0"/>
              <a:t>SharedModule</a:t>
            </a:r>
            <a:r>
              <a:rPr lang="en-US" dirty="0" smtClean="0"/>
              <a:t> provides a service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Shared </a:t>
            </a:r>
            <a:r>
              <a:rPr lang="en-US" dirty="0" smtClean="0"/>
              <a:t>Feature Module</a:t>
            </a:r>
          </a:p>
        </p:txBody>
      </p:sp>
      <p:graphicFrame>
        <p:nvGraphicFramePr>
          <p:cNvPr id="716802" name="Object 2"/>
          <p:cNvGraphicFramePr>
            <a:graphicFrameLocks noChangeAspect="1"/>
          </p:cNvGraphicFramePr>
          <p:nvPr/>
        </p:nvGraphicFramePr>
        <p:xfrm>
          <a:off x="1600200" y="2057400"/>
          <a:ext cx="6553200" cy="4800600"/>
        </p:xfrm>
        <a:graphic>
          <a:graphicData uri="http://schemas.openxmlformats.org/presentationml/2006/ole">
            <p:oleObj spid="_x0000_s716802" name="Picture" r:id="rId3" imgW="4209524" imgH="3657143" progId="StaticDib">
              <p:embed/>
            </p:oleObj>
          </a:graphicData>
        </a:graphic>
      </p:graphicFrame>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Core </a:t>
            </a:r>
            <a:r>
              <a:rPr lang="en-US" dirty="0" smtClean="0"/>
              <a:t>Feature Module</a:t>
            </a:r>
          </a:p>
          <a:p>
            <a:pPr lvl="1"/>
            <a:r>
              <a:rPr lang="en-US" b="1" dirty="0" smtClean="0"/>
              <a:t>Do</a:t>
            </a:r>
            <a:r>
              <a:rPr lang="en-US" dirty="0" smtClean="0"/>
              <a:t> collect single-use classes and hiding their gory details inside </a:t>
            </a:r>
            <a:r>
              <a:rPr lang="en-US" dirty="0" err="1" smtClean="0"/>
              <a:t>CoreModule</a:t>
            </a:r>
            <a:r>
              <a:rPr lang="en-US" dirty="0" smtClean="0"/>
              <a:t>. A simplified root </a:t>
            </a:r>
            <a:r>
              <a:rPr lang="en-US" dirty="0" err="1" smtClean="0"/>
              <a:t>AppModule</a:t>
            </a:r>
            <a:r>
              <a:rPr lang="en-US" dirty="0" smtClean="0"/>
              <a:t> imports </a:t>
            </a:r>
            <a:r>
              <a:rPr lang="en-US" dirty="0" err="1" smtClean="0"/>
              <a:t>CoreModule</a:t>
            </a:r>
            <a:r>
              <a:rPr lang="en-US" dirty="0" smtClean="0"/>
              <a:t> in its capacity as orchestrator of the application as a whole.</a:t>
            </a:r>
          </a:p>
          <a:p>
            <a:pPr lvl="1"/>
            <a:r>
              <a:rPr lang="en-US" b="1" dirty="0" smtClean="0"/>
              <a:t>Do</a:t>
            </a:r>
            <a:r>
              <a:rPr lang="en-US" dirty="0" smtClean="0"/>
              <a:t> create a feature module named </a:t>
            </a:r>
            <a:r>
              <a:rPr lang="en-US" dirty="0" err="1" smtClean="0"/>
              <a:t>CoreModule</a:t>
            </a:r>
            <a:r>
              <a:rPr lang="en-US" dirty="0" smtClean="0"/>
              <a:t> in a core folder (e.g. app/core/</a:t>
            </a:r>
            <a:r>
              <a:rPr lang="en-US" dirty="0" err="1" smtClean="0"/>
              <a:t>core.module.ts</a:t>
            </a:r>
            <a:r>
              <a:rPr lang="en-US" dirty="0" smtClean="0"/>
              <a:t> defines </a:t>
            </a:r>
            <a:r>
              <a:rPr lang="en-US" dirty="0" err="1" smtClean="0"/>
              <a:t>CoreModule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MEAN?</a:t>
            </a:r>
            <a:endParaRPr lang="en-US" dirty="0"/>
          </a:p>
        </p:txBody>
      </p:sp>
      <p:sp>
        <p:nvSpPr>
          <p:cNvPr id="3" name="Content Placeholder 2"/>
          <p:cNvSpPr>
            <a:spLocks noGrp="1"/>
          </p:cNvSpPr>
          <p:nvPr>
            <p:ph idx="1"/>
          </p:nvPr>
        </p:nvSpPr>
        <p:spPr/>
        <p:txBody>
          <a:bodyPr/>
          <a:lstStyle/>
          <a:p>
            <a:r>
              <a:rPr lang="en-US" dirty="0" smtClean="0"/>
              <a:t>Single language is used in the whole application</a:t>
            </a:r>
          </a:p>
          <a:p>
            <a:r>
              <a:rPr lang="en-US" dirty="0" smtClean="0"/>
              <a:t>Support for the MVC pattern</a:t>
            </a:r>
          </a:p>
          <a:p>
            <a:r>
              <a:rPr lang="en-US" dirty="0" smtClean="0"/>
              <a:t>JSON is used for transferring data</a:t>
            </a:r>
          </a:p>
          <a:p>
            <a:r>
              <a:rPr lang="en-US" dirty="0" smtClean="0"/>
              <a:t>Node.js huge module library</a:t>
            </a:r>
          </a:p>
          <a:p>
            <a:r>
              <a:rPr lang="en-US" dirty="0" smtClean="0"/>
              <a:t>ORM like solution</a:t>
            </a:r>
          </a:p>
          <a:p>
            <a:r>
              <a:rPr lang="en-US" dirty="0" smtClean="0"/>
              <a:t>Open source </a:t>
            </a:r>
            <a:endParaRPr 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Core </a:t>
            </a:r>
            <a:r>
              <a:rPr lang="en-US" dirty="0" smtClean="0"/>
              <a:t>Feature Module</a:t>
            </a:r>
          </a:p>
          <a:p>
            <a:pPr lvl="1"/>
            <a:r>
              <a:rPr lang="en-US" b="1" dirty="0" smtClean="0"/>
              <a:t>Do</a:t>
            </a:r>
            <a:r>
              <a:rPr lang="en-US" dirty="0" smtClean="0"/>
              <a:t> put a singleton service whose instance </a:t>
            </a:r>
            <a:r>
              <a:rPr lang="en-US" dirty="0" err="1" smtClean="0"/>
              <a:t>wil</a:t>
            </a:r>
            <a:r>
              <a:rPr lang="en-US" dirty="0" smtClean="0"/>
              <a:t> be shared throughout the application in the </a:t>
            </a:r>
            <a:r>
              <a:rPr lang="en-US" dirty="0" err="1" smtClean="0"/>
              <a:t>CoreModule</a:t>
            </a:r>
            <a:r>
              <a:rPr lang="en-US" dirty="0" smtClean="0"/>
              <a:t> (e.g. </a:t>
            </a:r>
            <a:r>
              <a:rPr lang="en-US" dirty="0" err="1" smtClean="0"/>
              <a:t>ExceptionService</a:t>
            </a:r>
            <a:r>
              <a:rPr lang="en-US" dirty="0" smtClean="0"/>
              <a:t> and </a:t>
            </a:r>
            <a:r>
              <a:rPr lang="en-US" dirty="0" err="1" smtClean="0"/>
              <a:t>LoggerService</a:t>
            </a:r>
            <a:r>
              <a:rPr lang="en-US" dirty="0" smtClean="0"/>
              <a:t>)</a:t>
            </a:r>
            <a:endParaRPr lang="en-US" dirty="0" smtClean="0"/>
          </a:p>
          <a:p>
            <a:pPr lvl="1"/>
            <a:r>
              <a:rPr lang="en-US" b="1" dirty="0" smtClean="0"/>
              <a:t>Do</a:t>
            </a:r>
            <a:r>
              <a:rPr lang="en-US" dirty="0" smtClean="0"/>
              <a:t> import all modules required by the assets in the </a:t>
            </a:r>
            <a:r>
              <a:rPr lang="en-US" dirty="0" err="1" smtClean="0"/>
              <a:t>CoreModule</a:t>
            </a:r>
            <a:r>
              <a:rPr lang="en-US" dirty="0" smtClean="0"/>
              <a:t> (e.g. </a:t>
            </a:r>
            <a:r>
              <a:rPr lang="en-US" dirty="0" err="1" smtClean="0"/>
              <a:t>CommonModule</a:t>
            </a:r>
            <a:r>
              <a:rPr lang="en-US" dirty="0" smtClean="0"/>
              <a:t> and </a:t>
            </a:r>
            <a:r>
              <a:rPr lang="en-US" dirty="0" err="1" smtClean="0"/>
              <a:t>FormsModule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lnSpcReduction="10000"/>
          </a:bodyPr>
          <a:lstStyle/>
          <a:p>
            <a:r>
              <a:rPr lang="en-US" dirty="0" smtClean="0"/>
              <a:t>Core </a:t>
            </a:r>
            <a:r>
              <a:rPr lang="en-US" dirty="0" smtClean="0"/>
              <a:t>Feature Module</a:t>
            </a:r>
          </a:p>
          <a:p>
            <a:pPr lvl="1"/>
            <a:r>
              <a:rPr lang="en-US" b="1" dirty="0" smtClean="0"/>
              <a:t>Why?</a:t>
            </a:r>
            <a:r>
              <a:rPr lang="en-US" dirty="0" smtClean="0"/>
              <a:t> </a:t>
            </a:r>
            <a:r>
              <a:rPr lang="en-US" dirty="0" err="1" smtClean="0"/>
              <a:t>CoreModule</a:t>
            </a:r>
            <a:r>
              <a:rPr lang="en-US" dirty="0" smtClean="0"/>
              <a:t> provides one or more singleton services. Angular registers the providers with the app root injector, making a singleton instance of each service available to any component that needs them, whether that component is eagerly or lazily loaded.</a:t>
            </a:r>
          </a:p>
          <a:p>
            <a:pPr lvl="1"/>
            <a:r>
              <a:rPr lang="en-US" b="1" dirty="0" smtClean="0"/>
              <a:t>Why?</a:t>
            </a:r>
            <a:r>
              <a:rPr lang="en-US" dirty="0" smtClean="0"/>
              <a:t> </a:t>
            </a:r>
            <a:r>
              <a:rPr lang="en-US" dirty="0" err="1" smtClean="0"/>
              <a:t>CoreModule</a:t>
            </a:r>
            <a:r>
              <a:rPr lang="en-US" dirty="0" smtClean="0"/>
              <a:t> will contain singleton services. When a lazy loaded module imports these, it will get a new instance and not the intended app-wide singleton</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Core </a:t>
            </a:r>
            <a:r>
              <a:rPr lang="en-US" dirty="0" smtClean="0"/>
              <a:t>Feature Module</a:t>
            </a:r>
          </a:p>
          <a:p>
            <a:pPr lvl="1"/>
            <a:r>
              <a:rPr lang="en-US" b="1" dirty="0" smtClean="0"/>
              <a:t>Do</a:t>
            </a:r>
            <a:r>
              <a:rPr lang="en-US" dirty="0" smtClean="0"/>
              <a:t> gather application-wide, single use components in the </a:t>
            </a:r>
            <a:r>
              <a:rPr lang="en-US" dirty="0" err="1" smtClean="0"/>
              <a:t>CoreModule</a:t>
            </a:r>
            <a:r>
              <a:rPr lang="en-US" dirty="0" smtClean="0"/>
              <a:t>. Import it once (in the </a:t>
            </a:r>
            <a:r>
              <a:rPr lang="en-US" dirty="0" err="1" smtClean="0"/>
              <a:t>AppModule</a:t>
            </a:r>
            <a:r>
              <a:rPr lang="en-US" dirty="0" smtClean="0"/>
              <a:t>) when the app starts and never import it anywhere else. (e.g. </a:t>
            </a:r>
            <a:r>
              <a:rPr lang="en-US" dirty="0" err="1" smtClean="0"/>
              <a:t>NavComponent</a:t>
            </a:r>
            <a:r>
              <a:rPr lang="en-US" dirty="0" smtClean="0"/>
              <a:t> and </a:t>
            </a:r>
            <a:r>
              <a:rPr lang="en-US" dirty="0" err="1" smtClean="0"/>
              <a:t>SpinnerComponent</a:t>
            </a:r>
            <a:r>
              <a:rPr lang="en-US" dirty="0" smtClean="0"/>
              <a:t>).</a:t>
            </a:r>
          </a:p>
          <a:p>
            <a:pPr lvl="1"/>
            <a:r>
              <a:rPr lang="en-US" b="1" dirty="0" smtClean="0"/>
              <a:t>Why?</a:t>
            </a:r>
            <a:r>
              <a:rPr lang="en-US" dirty="0" smtClean="0"/>
              <a:t> Real world apps can have several single-use components (e.g., spinners, message toasts, and modal dialogs) that appear only in the </a:t>
            </a:r>
            <a:r>
              <a:rPr lang="en-US" dirty="0" err="1" smtClean="0"/>
              <a:t>AppComponent</a:t>
            </a:r>
            <a:r>
              <a:rPr lang="en-US" dirty="0" smtClean="0"/>
              <a:t> template. They are not imported elsewhere so they're not shared in that sense. Yet they're too big and messy to leave loose in the root folder</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Core </a:t>
            </a:r>
            <a:r>
              <a:rPr lang="en-US" dirty="0" smtClean="0"/>
              <a:t>Feature Module</a:t>
            </a:r>
          </a:p>
          <a:p>
            <a:pPr lvl="1"/>
            <a:r>
              <a:rPr lang="en-US" b="1" dirty="0" smtClean="0"/>
              <a:t>Avoid</a:t>
            </a:r>
            <a:r>
              <a:rPr lang="en-US" dirty="0" smtClean="0"/>
              <a:t> importing the </a:t>
            </a:r>
            <a:r>
              <a:rPr lang="en-US" dirty="0" err="1" smtClean="0"/>
              <a:t>CoreModule</a:t>
            </a:r>
            <a:r>
              <a:rPr lang="en-US" dirty="0" smtClean="0"/>
              <a:t> anywhere except in the </a:t>
            </a:r>
            <a:r>
              <a:rPr lang="en-US" dirty="0" err="1" smtClean="0"/>
              <a:t>AppModule</a:t>
            </a:r>
            <a:r>
              <a:rPr lang="en-US" dirty="0" smtClean="0"/>
              <a:t>.</a:t>
            </a:r>
          </a:p>
          <a:p>
            <a:pPr lvl="1"/>
            <a:r>
              <a:rPr lang="en-US" b="1" dirty="0" smtClean="0"/>
              <a:t>Why?</a:t>
            </a:r>
            <a:r>
              <a:rPr lang="en-US" dirty="0" smtClean="0"/>
              <a:t> A lazily loaded feature module that directly imports the </a:t>
            </a:r>
            <a:r>
              <a:rPr lang="en-US" dirty="0" err="1" smtClean="0"/>
              <a:t>CoreModule</a:t>
            </a:r>
            <a:r>
              <a:rPr lang="en-US" dirty="0" smtClean="0"/>
              <a:t> will make its own copy of services and likely have </a:t>
            </a:r>
            <a:r>
              <a:rPr lang="en-US" dirty="0" err="1" smtClean="0"/>
              <a:t>undesireable</a:t>
            </a:r>
            <a:r>
              <a:rPr lang="en-US" dirty="0" smtClean="0"/>
              <a:t> results.</a:t>
            </a:r>
          </a:p>
          <a:p>
            <a:pPr lvl="1"/>
            <a:r>
              <a:rPr lang="en-US" b="1" dirty="0" smtClean="0"/>
              <a:t>Why?</a:t>
            </a:r>
            <a:r>
              <a:rPr lang="en-US" dirty="0" smtClean="0"/>
              <a:t> An eagerly loaded feature module already has access to the </a:t>
            </a:r>
            <a:r>
              <a:rPr lang="en-US" dirty="0" err="1" smtClean="0"/>
              <a:t>AppModule's</a:t>
            </a:r>
            <a:r>
              <a:rPr lang="en-US" dirty="0" smtClean="0"/>
              <a:t> injector, and thus the </a:t>
            </a:r>
            <a:r>
              <a:rPr lang="en-US" dirty="0" err="1" smtClean="0"/>
              <a:t>CoreModule's</a:t>
            </a:r>
            <a:r>
              <a:rPr lang="en-US" dirty="0" smtClean="0"/>
              <a:t> services</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Core </a:t>
            </a:r>
            <a:r>
              <a:rPr lang="en-US" dirty="0" smtClean="0"/>
              <a:t>Feature Module</a:t>
            </a:r>
          </a:p>
          <a:p>
            <a:pPr lvl="1"/>
            <a:r>
              <a:rPr lang="en-US" b="1" dirty="0" smtClean="0"/>
              <a:t>Do</a:t>
            </a:r>
            <a:r>
              <a:rPr lang="en-US" dirty="0" smtClean="0"/>
              <a:t> export all symbols that from the </a:t>
            </a:r>
            <a:r>
              <a:rPr lang="en-US" dirty="0" err="1" smtClean="0"/>
              <a:t>CoreModule</a:t>
            </a:r>
            <a:r>
              <a:rPr lang="en-US" dirty="0" smtClean="0"/>
              <a:t> that the </a:t>
            </a:r>
            <a:r>
              <a:rPr lang="en-US" dirty="0" err="1" smtClean="0"/>
              <a:t>AppModule</a:t>
            </a:r>
            <a:r>
              <a:rPr lang="en-US" dirty="0" smtClean="0"/>
              <a:t> will import and make available for other feature modules to use.</a:t>
            </a:r>
          </a:p>
          <a:p>
            <a:pPr lvl="1"/>
            <a:r>
              <a:rPr lang="en-US" b="1" dirty="0" smtClean="0"/>
              <a:t>Why?</a:t>
            </a:r>
            <a:r>
              <a:rPr lang="en-US" dirty="0" smtClean="0"/>
              <a:t> </a:t>
            </a:r>
            <a:r>
              <a:rPr lang="en-US" dirty="0" err="1" smtClean="0"/>
              <a:t>CoreModule</a:t>
            </a:r>
            <a:r>
              <a:rPr lang="en-US" dirty="0" smtClean="0"/>
              <a:t> exists to make commonly used singleton services available for use in the many other modules.</a:t>
            </a:r>
          </a:p>
          <a:p>
            <a:pPr lvl="1"/>
            <a:r>
              <a:rPr lang="en-US" b="1" dirty="0" smtClean="0"/>
              <a:t>Why?</a:t>
            </a:r>
            <a:r>
              <a:rPr lang="en-US" dirty="0" smtClean="0"/>
              <a:t> You want the entire app to use the one, singleton instance. You don't want each module to have its own separate instance of singleton services. Yet there is a real danger of that happening accidentally if the </a:t>
            </a:r>
            <a:r>
              <a:rPr lang="en-US" dirty="0" err="1" smtClean="0"/>
              <a:t>CoreModule</a:t>
            </a:r>
            <a:r>
              <a:rPr lang="en-US" dirty="0" smtClean="0"/>
              <a:t> provides a service.</a:t>
            </a:r>
            <a:endParaRPr lang="en-US" dirty="0"/>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Core </a:t>
            </a:r>
            <a:r>
              <a:rPr lang="en-US" dirty="0" smtClean="0"/>
              <a:t>Feature Module</a:t>
            </a:r>
          </a:p>
        </p:txBody>
      </p:sp>
      <p:graphicFrame>
        <p:nvGraphicFramePr>
          <p:cNvPr id="718850" name="Object 2"/>
          <p:cNvGraphicFramePr>
            <a:graphicFrameLocks noChangeAspect="1"/>
          </p:cNvGraphicFramePr>
          <p:nvPr/>
        </p:nvGraphicFramePr>
        <p:xfrm>
          <a:off x="1524000" y="2057401"/>
          <a:ext cx="6781800" cy="4800600"/>
        </p:xfrm>
        <a:graphic>
          <a:graphicData uri="http://schemas.openxmlformats.org/presentationml/2006/ole">
            <p:oleObj spid="_x0000_s718850" name="Picture" r:id="rId3" imgW="4923810" imgH="4980952" progId="StaticDib">
              <p:embed/>
            </p:oleObj>
          </a:graphicData>
        </a:graphic>
      </p:graphicFrame>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Core Feature Module</a:t>
            </a:r>
          </a:p>
          <a:p>
            <a:pPr lvl="1"/>
            <a:r>
              <a:rPr lang="en-US" dirty="0" err="1" smtClean="0"/>
              <a:t>AppModule</a:t>
            </a:r>
            <a:r>
              <a:rPr lang="en-US" dirty="0" smtClean="0"/>
              <a:t> is a little smaller because many app/root classes have moved to other modules. </a:t>
            </a:r>
            <a:r>
              <a:rPr lang="en-US" dirty="0" err="1" smtClean="0"/>
              <a:t>AppModule</a:t>
            </a:r>
            <a:r>
              <a:rPr lang="en-US" dirty="0" smtClean="0"/>
              <a:t> is stable because you will add future components and providers to other modules, not this one. </a:t>
            </a:r>
            <a:r>
              <a:rPr lang="en-US" dirty="0" err="1" smtClean="0"/>
              <a:t>AppModule</a:t>
            </a:r>
            <a:r>
              <a:rPr lang="en-US" dirty="0" smtClean="0"/>
              <a:t> delegates to imported modules rather than doing work. </a:t>
            </a:r>
            <a:r>
              <a:rPr lang="en-US" dirty="0" err="1" smtClean="0"/>
              <a:t>AppModule</a:t>
            </a:r>
            <a:r>
              <a:rPr lang="en-US" dirty="0" smtClean="0"/>
              <a:t> is focused on its main task, orchestrating the app as a whole.</a:t>
            </a:r>
            <a:endParaRPr lang="en-US" dirty="0"/>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lnSpcReduction="10000"/>
          </a:bodyPr>
          <a:lstStyle/>
          <a:p>
            <a:r>
              <a:rPr lang="en-US" dirty="0" smtClean="0"/>
              <a:t>Prevent </a:t>
            </a:r>
            <a:r>
              <a:rPr lang="en-US" dirty="0" err="1" smtClean="0"/>
              <a:t>Reimport</a:t>
            </a:r>
            <a:r>
              <a:rPr lang="en-US" dirty="0" smtClean="0"/>
              <a:t> </a:t>
            </a:r>
            <a:r>
              <a:rPr lang="en-US" dirty="0" smtClean="0"/>
              <a:t>of Core </a:t>
            </a:r>
            <a:r>
              <a:rPr lang="en-US" dirty="0" smtClean="0"/>
              <a:t>Module</a:t>
            </a:r>
          </a:p>
          <a:p>
            <a:pPr lvl="1"/>
            <a:r>
              <a:rPr lang="en-US" dirty="0" smtClean="0"/>
              <a:t>Only the root </a:t>
            </a:r>
            <a:r>
              <a:rPr lang="en-US" dirty="0" err="1" smtClean="0"/>
              <a:t>AppModule</a:t>
            </a:r>
            <a:r>
              <a:rPr lang="en-US" dirty="0" smtClean="0"/>
              <a:t> should import the </a:t>
            </a:r>
            <a:r>
              <a:rPr lang="en-US" dirty="0" err="1" smtClean="0"/>
              <a:t>CoreModule</a:t>
            </a:r>
            <a:r>
              <a:rPr lang="en-US" dirty="0" smtClean="0"/>
              <a:t>.</a:t>
            </a:r>
          </a:p>
          <a:p>
            <a:pPr lvl="1"/>
            <a:r>
              <a:rPr lang="en-US" b="1" dirty="0" smtClean="0"/>
              <a:t>Do</a:t>
            </a:r>
            <a:r>
              <a:rPr lang="en-US" dirty="0" smtClean="0"/>
              <a:t> guard against </a:t>
            </a:r>
            <a:r>
              <a:rPr lang="en-US" dirty="0" err="1" smtClean="0"/>
              <a:t>reimporting</a:t>
            </a:r>
            <a:r>
              <a:rPr lang="en-US" dirty="0" smtClean="0"/>
              <a:t> of </a:t>
            </a:r>
            <a:r>
              <a:rPr lang="en-US" dirty="0" err="1" smtClean="0"/>
              <a:t>CoreModule</a:t>
            </a:r>
            <a:r>
              <a:rPr lang="en-US" dirty="0" smtClean="0"/>
              <a:t> and fail fast by adding guard logic.</a:t>
            </a:r>
          </a:p>
          <a:p>
            <a:pPr lvl="1"/>
            <a:r>
              <a:rPr lang="en-US" b="1" dirty="0" smtClean="0"/>
              <a:t>Why?</a:t>
            </a:r>
            <a:r>
              <a:rPr lang="en-US" dirty="0" smtClean="0"/>
              <a:t> Guards against </a:t>
            </a:r>
            <a:r>
              <a:rPr lang="en-US" dirty="0" err="1" smtClean="0"/>
              <a:t>reimporting</a:t>
            </a:r>
            <a:r>
              <a:rPr lang="en-US" dirty="0" smtClean="0"/>
              <a:t> of the </a:t>
            </a:r>
            <a:r>
              <a:rPr lang="en-US" dirty="0" err="1" smtClean="0"/>
              <a:t>CoreModule</a:t>
            </a:r>
            <a:r>
              <a:rPr lang="en-US" dirty="0" smtClean="0"/>
              <a:t>.</a:t>
            </a:r>
          </a:p>
          <a:p>
            <a:pPr lvl="1"/>
            <a:r>
              <a:rPr lang="en-US" b="1" dirty="0" smtClean="0"/>
              <a:t>Why?</a:t>
            </a:r>
            <a:r>
              <a:rPr lang="en-US" dirty="0" smtClean="0"/>
              <a:t> Guards against creating multiple instances of assets intended to be singletons</a:t>
            </a:r>
            <a:r>
              <a:rPr lang="en-US" dirty="0" smtClean="0"/>
              <a:t>.</a:t>
            </a:r>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Prevent </a:t>
            </a:r>
            <a:r>
              <a:rPr lang="en-US" dirty="0" err="1" smtClean="0"/>
              <a:t>Reimport</a:t>
            </a:r>
            <a:r>
              <a:rPr lang="en-US" dirty="0" smtClean="0"/>
              <a:t> of Core Module</a:t>
            </a:r>
          </a:p>
        </p:txBody>
      </p:sp>
      <p:graphicFrame>
        <p:nvGraphicFramePr>
          <p:cNvPr id="720898" name="Object 2"/>
          <p:cNvGraphicFramePr>
            <a:graphicFrameLocks noChangeAspect="1"/>
          </p:cNvGraphicFramePr>
          <p:nvPr/>
        </p:nvGraphicFramePr>
        <p:xfrm>
          <a:off x="304800" y="3124200"/>
          <a:ext cx="8686800" cy="2667000"/>
        </p:xfrm>
        <a:graphic>
          <a:graphicData uri="http://schemas.openxmlformats.org/presentationml/2006/ole">
            <p:oleObj spid="_x0000_s720898" name="Picture" r:id="rId3" imgW="8400000" imgH="1600000" progId="StaticDib">
              <p:embed/>
            </p:oleObj>
          </a:graphicData>
        </a:graphic>
      </p:graphicFrame>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lnSpcReduction="10000"/>
          </a:bodyPr>
          <a:lstStyle/>
          <a:p>
            <a:r>
              <a:rPr lang="en-US" dirty="0" smtClean="0"/>
              <a:t>Lazy Loaded </a:t>
            </a:r>
            <a:r>
              <a:rPr lang="en-US" dirty="0" smtClean="0"/>
              <a:t>Folders</a:t>
            </a:r>
          </a:p>
          <a:p>
            <a:pPr lvl="1"/>
            <a:r>
              <a:rPr lang="en-US" dirty="0" smtClean="0"/>
              <a:t>A distinct application feature or workflow may be </a:t>
            </a:r>
            <a:r>
              <a:rPr lang="en-US" i="1" dirty="0" smtClean="0"/>
              <a:t>lazy loaded</a:t>
            </a:r>
            <a:r>
              <a:rPr lang="en-US" dirty="0" smtClean="0"/>
              <a:t> or </a:t>
            </a:r>
            <a:r>
              <a:rPr lang="en-US" i="1" dirty="0" smtClean="0"/>
              <a:t>loaded on demand</a:t>
            </a:r>
            <a:r>
              <a:rPr lang="en-US" dirty="0" smtClean="0"/>
              <a:t> rather than when the application starts.</a:t>
            </a:r>
          </a:p>
          <a:p>
            <a:pPr lvl="1"/>
            <a:r>
              <a:rPr lang="en-US" b="1" dirty="0" smtClean="0"/>
              <a:t>Do</a:t>
            </a:r>
            <a:r>
              <a:rPr lang="en-US" dirty="0" smtClean="0"/>
              <a:t> put the contents of lazy loaded features in a </a:t>
            </a:r>
            <a:r>
              <a:rPr lang="en-US" i="1" dirty="0" smtClean="0"/>
              <a:t>lazy loaded folder</a:t>
            </a:r>
            <a:r>
              <a:rPr lang="en-US" dirty="0" smtClean="0"/>
              <a:t>. A typical </a:t>
            </a:r>
            <a:r>
              <a:rPr lang="en-US" i="1" dirty="0" smtClean="0"/>
              <a:t>lazy loaded folder</a:t>
            </a:r>
            <a:r>
              <a:rPr lang="en-US" dirty="0" smtClean="0"/>
              <a:t> contains a </a:t>
            </a:r>
            <a:r>
              <a:rPr lang="en-US" i="1" dirty="0" smtClean="0"/>
              <a:t>routing component</a:t>
            </a:r>
            <a:r>
              <a:rPr lang="en-US" dirty="0" smtClean="0"/>
              <a:t>, its child components, and their related assets and modules.</a:t>
            </a:r>
          </a:p>
          <a:p>
            <a:pPr lvl="1"/>
            <a:r>
              <a:rPr lang="en-US" b="1" dirty="0" smtClean="0"/>
              <a:t>Why?</a:t>
            </a:r>
            <a:r>
              <a:rPr lang="en-US" dirty="0" smtClean="0"/>
              <a:t> The folder makes it easy to identify and isolate the feature </a:t>
            </a:r>
            <a:r>
              <a:rPr lang="en-US" dirty="0" smtClean="0"/>
              <a:t>content.</a:t>
            </a:r>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MongoDB</a:t>
            </a:r>
            <a:endParaRPr lang="en-US" dirty="0"/>
          </a:p>
        </p:txBody>
      </p:sp>
      <p:sp>
        <p:nvSpPr>
          <p:cNvPr id="3" name="Content Placeholder 2"/>
          <p:cNvSpPr>
            <a:spLocks noGrp="1"/>
          </p:cNvSpPr>
          <p:nvPr>
            <p:ph idx="1"/>
          </p:nvPr>
        </p:nvSpPr>
        <p:spPr/>
        <p:txBody>
          <a:bodyPr>
            <a:normAutofit/>
          </a:bodyPr>
          <a:lstStyle/>
          <a:p>
            <a:r>
              <a:rPr lang="en-US" dirty="0" smtClean="0"/>
              <a:t>With </a:t>
            </a:r>
            <a:r>
              <a:rPr lang="en-US" dirty="0" err="1" smtClean="0"/>
              <a:t>MongoDB</a:t>
            </a:r>
            <a:r>
              <a:rPr lang="en-US" dirty="0" smtClean="0"/>
              <a:t>, we can store our documents in a JSON-­like format</a:t>
            </a:r>
          </a:p>
          <a:p>
            <a:r>
              <a:rPr lang="en-US" dirty="0" smtClean="0"/>
              <a:t>Write JSON queries</a:t>
            </a:r>
          </a:p>
          <a:p>
            <a:r>
              <a:rPr lang="en-US" dirty="0" smtClean="0"/>
              <a:t>Seamlessly pass JSON documents to our </a:t>
            </a:r>
            <a:r>
              <a:rPr lang="en-US" dirty="0" err="1" smtClean="0"/>
              <a:t>AngularJS</a:t>
            </a:r>
            <a:endParaRPr lang="en-US" dirty="0" smtClean="0"/>
          </a:p>
          <a:p>
            <a:r>
              <a:rPr lang="en-US" dirty="0" smtClean="0"/>
              <a:t>Debugging and database administration become a lot easier</a:t>
            </a:r>
          </a:p>
          <a:p>
            <a:r>
              <a:rPr lang="en-US" dirty="0" err="1" smtClean="0"/>
              <a:t>MongoDB</a:t>
            </a:r>
            <a:r>
              <a:rPr lang="en-US" dirty="0" smtClean="0"/>
              <a:t> as a “gateway drug” for </a:t>
            </a:r>
            <a:r>
              <a:rPr lang="en-US" dirty="0" err="1" smtClean="0"/>
              <a:t>NoSQL</a:t>
            </a:r>
            <a:r>
              <a:rPr lang="en-US" dirty="0" smtClean="0"/>
              <a:t> databases</a:t>
            </a:r>
            <a:endParaRPr lang="en-US" dirty="0"/>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 Structure and Angular Modules</a:t>
            </a:r>
            <a:endParaRPr lang="en-US" dirty="0"/>
          </a:p>
        </p:txBody>
      </p:sp>
      <p:sp>
        <p:nvSpPr>
          <p:cNvPr id="3" name="Content Placeholder 2"/>
          <p:cNvSpPr>
            <a:spLocks noGrp="1"/>
          </p:cNvSpPr>
          <p:nvPr>
            <p:ph idx="1"/>
          </p:nvPr>
        </p:nvSpPr>
        <p:spPr/>
        <p:txBody>
          <a:bodyPr>
            <a:normAutofit/>
          </a:bodyPr>
          <a:lstStyle/>
          <a:p>
            <a:r>
              <a:rPr lang="en-US" dirty="0" smtClean="0"/>
              <a:t>Never Directly Import Lazy Loaded </a:t>
            </a:r>
            <a:r>
              <a:rPr lang="en-US" dirty="0" smtClean="0"/>
              <a:t>Folders</a:t>
            </a:r>
          </a:p>
          <a:p>
            <a:pPr lvl="1"/>
            <a:r>
              <a:rPr lang="en-US" b="1" dirty="0" smtClean="0"/>
              <a:t>Avoid</a:t>
            </a:r>
            <a:r>
              <a:rPr lang="en-US" dirty="0" smtClean="0"/>
              <a:t> allowing modules in sibling and parent folders to directly import a module in a </a:t>
            </a:r>
            <a:r>
              <a:rPr lang="en-US" i="1" dirty="0" smtClean="0"/>
              <a:t>lazy loaded feature</a:t>
            </a:r>
            <a:r>
              <a:rPr lang="en-US" dirty="0" smtClean="0"/>
              <a:t>.</a:t>
            </a:r>
          </a:p>
          <a:p>
            <a:pPr lvl="1"/>
            <a:r>
              <a:rPr lang="en-US" b="1" dirty="0" smtClean="0"/>
              <a:t>Why?</a:t>
            </a:r>
            <a:r>
              <a:rPr lang="en-US" dirty="0" smtClean="0"/>
              <a:t> Directly importing and using a module will load it immediately when the intention is to load it on demand</a:t>
            </a:r>
            <a:r>
              <a:rPr lang="en-US" dirty="0" smtClean="0"/>
              <a:t>.</a:t>
            </a:r>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Component Selector Naming</a:t>
            </a:r>
          </a:p>
          <a:p>
            <a:pPr lvl="1"/>
            <a:r>
              <a:rPr lang="en-US" b="1" dirty="0" smtClean="0"/>
              <a:t>Do</a:t>
            </a:r>
            <a:r>
              <a:rPr lang="en-US" dirty="0" smtClean="0"/>
              <a:t> use </a:t>
            </a:r>
            <a:r>
              <a:rPr lang="en-US" i="1" dirty="0" smtClean="0"/>
              <a:t>dashed-case</a:t>
            </a:r>
            <a:r>
              <a:rPr lang="en-US" dirty="0" smtClean="0"/>
              <a:t> or </a:t>
            </a:r>
            <a:r>
              <a:rPr lang="en-US" i="1" dirty="0" smtClean="0"/>
              <a:t>kebab-case</a:t>
            </a:r>
            <a:r>
              <a:rPr lang="en-US" dirty="0" smtClean="0"/>
              <a:t> for naming the element selectors of components.</a:t>
            </a:r>
          </a:p>
          <a:p>
            <a:pPr lvl="1"/>
            <a:r>
              <a:rPr lang="en-US" b="1" dirty="0" smtClean="0"/>
              <a:t>Why?</a:t>
            </a:r>
            <a:r>
              <a:rPr lang="en-US" dirty="0" smtClean="0"/>
              <a:t> Keeps the element names consistent with the specification </a:t>
            </a:r>
            <a:r>
              <a:rPr lang="en-US" dirty="0" smtClean="0"/>
              <a:t>for Custom Elements.</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Component Selector </a:t>
            </a:r>
            <a:r>
              <a:rPr lang="en-US" dirty="0" smtClean="0"/>
              <a:t>Naming</a:t>
            </a:r>
            <a:endParaRPr lang="en-US" dirty="0" smtClean="0"/>
          </a:p>
        </p:txBody>
      </p:sp>
      <p:graphicFrame>
        <p:nvGraphicFramePr>
          <p:cNvPr id="722946" name="Object 2"/>
          <p:cNvGraphicFramePr>
            <a:graphicFrameLocks noChangeAspect="1"/>
          </p:cNvGraphicFramePr>
          <p:nvPr/>
        </p:nvGraphicFramePr>
        <p:xfrm>
          <a:off x="1295400" y="2743200"/>
          <a:ext cx="7239000" cy="2438400"/>
        </p:xfrm>
        <a:graphic>
          <a:graphicData uri="http://schemas.openxmlformats.org/presentationml/2006/ole">
            <p:oleObj spid="_x0000_s722946" name="Picture" r:id="rId3" imgW="4638095" imgH="1571429" progId="StaticDib">
              <p:embed/>
            </p:oleObj>
          </a:graphicData>
        </a:graphic>
      </p:graphicFrame>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Components as </a:t>
            </a:r>
            <a:r>
              <a:rPr lang="en-US" dirty="0" smtClean="0"/>
              <a:t>Elements</a:t>
            </a:r>
          </a:p>
          <a:p>
            <a:pPr lvl="1"/>
            <a:r>
              <a:rPr lang="en-US" b="1" dirty="0" smtClean="0"/>
              <a:t>Do</a:t>
            </a:r>
            <a:r>
              <a:rPr lang="en-US" dirty="0" smtClean="0"/>
              <a:t> define components as elements via the selector.</a:t>
            </a:r>
          </a:p>
          <a:p>
            <a:pPr lvl="1"/>
            <a:r>
              <a:rPr lang="en-US" b="1" dirty="0" smtClean="0"/>
              <a:t>Why?</a:t>
            </a:r>
            <a:r>
              <a:rPr lang="en-US" dirty="0" smtClean="0"/>
              <a:t> components have templates containing HTML and optional Angular template syntax. They are most associated with putting content on a page, and thus are more closely aligned with elements.</a:t>
            </a:r>
          </a:p>
          <a:p>
            <a:pPr lvl="1"/>
            <a:r>
              <a:rPr lang="en-US" b="1" dirty="0" smtClean="0"/>
              <a:t>Why?</a:t>
            </a:r>
            <a:r>
              <a:rPr lang="en-US" dirty="0" smtClean="0"/>
              <a:t> A component represents a visual element on the page. Defining the selector as an HTML element tag is consistent with native HTML elements and </a:t>
            </a:r>
            <a:r>
              <a:rPr lang="en-US" dirty="0" err="1" smtClean="0"/>
              <a:t>WebComponents</a:t>
            </a:r>
            <a:r>
              <a:rPr lang="en-US" dirty="0" smtClean="0"/>
              <a:t>.</a:t>
            </a:r>
          </a:p>
          <a:p>
            <a:pPr lvl="1"/>
            <a:r>
              <a:rPr lang="en-US" b="1" dirty="0" smtClean="0"/>
              <a:t>Why?</a:t>
            </a:r>
            <a:r>
              <a:rPr lang="en-US" dirty="0" smtClean="0"/>
              <a:t> It is easier to recognize that a symbol is a component </a:t>
            </a:r>
            <a:r>
              <a:rPr lang="en-US" dirty="0" err="1" smtClean="0"/>
              <a:t>vs</a:t>
            </a:r>
            <a:r>
              <a:rPr lang="en-US" dirty="0" smtClean="0"/>
              <a:t> a directive by looking at the template's html</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Components as </a:t>
            </a:r>
            <a:r>
              <a:rPr lang="en-US" dirty="0" smtClean="0"/>
              <a:t>Elements</a:t>
            </a:r>
            <a:endParaRPr lang="en-US" dirty="0" smtClean="0"/>
          </a:p>
        </p:txBody>
      </p:sp>
      <p:graphicFrame>
        <p:nvGraphicFramePr>
          <p:cNvPr id="723970" name="Object 2"/>
          <p:cNvGraphicFramePr>
            <a:graphicFrameLocks noChangeAspect="1"/>
          </p:cNvGraphicFramePr>
          <p:nvPr/>
        </p:nvGraphicFramePr>
        <p:xfrm>
          <a:off x="1143000" y="2286000"/>
          <a:ext cx="7772400" cy="3276600"/>
        </p:xfrm>
        <a:graphic>
          <a:graphicData uri="http://schemas.openxmlformats.org/presentationml/2006/ole">
            <p:oleObj spid="_x0000_s723970" name="Picture" r:id="rId3" imgW="4552381" imgH="1609098" progId="StaticDib">
              <p:embed/>
            </p:oleObj>
          </a:graphicData>
        </a:graphic>
      </p:graphicFrame>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lnSpcReduction="10000"/>
          </a:bodyPr>
          <a:lstStyle/>
          <a:p>
            <a:r>
              <a:rPr lang="en-US" dirty="0" smtClean="0"/>
              <a:t>Extract Template and Styles to Their Own </a:t>
            </a:r>
            <a:r>
              <a:rPr lang="en-US" dirty="0" smtClean="0"/>
              <a:t>Files</a:t>
            </a:r>
          </a:p>
          <a:p>
            <a:pPr lvl="1"/>
            <a:r>
              <a:rPr lang="en-US" b="1" dirty="0" smtClean="0"/>
              <a:t>Do</a:t>
            </a:r>
            <a:r>
              <a:rPr lang="en-US" dirty="0" smtClean="0"/>
              <a:t> extract templates and styles into a separate file, when more than 3 lines.</a:t>
            </a:r>
          </a:p>
          <a:p>
            <a:pPr lvl="1"/>
            <a:r>
              <a:rPr lang="en-US" b="1" dirty="0" smtClean="0"/>
              <a:t>Do</a:t>
            </a:r>
            <a:r>
              <a:rPr lang="en-US" dirty="0" smtClean="0"/>
              <a:t> name the template file [component-name].</a:t>
            </a:r>
            <a:r>
              <a:rPr lang="en-US" dirty="0" err="1" smtClean="0"/>
              <a:t>component.html</a:t>
            </a:r>
            <a:r>
              <a:rPr lang="en-US" dirty="0" smtClean="0"/>
              <a:t>, where [component-name] is the component name.</a:t>
            </a:r>
          </a:p>
          <a:p>
            <a:pPr lvl="1"/>
            <a:r>
              <a:rPr lang="en-US" b="1" dirty="0" smtClean="0"/>
              <a:t>Do</a:t>
            </a:r>
            <a:r>
              <a:rPr lang="en-US" dirty="0" smtClean="0"/>
              <a:t> name the style file [component-name].</a:t>
            </a:r>
            <a:r>
              <a:rPr lang="en-US" dirty="0" err="1" smtClean="0"/>
              <a:t>component.css</a:t>
            </a:r>
            <a:r>
              <a:rPr lang="en-US" dirty="0" smtClean="0"/>
              <a:t>, where [component-name] is the component </a:t>
            </a:r>
            <a:r>
              <a:rPr lang="en-US" dirty="0" smtClean="0"/>
              <a:t>name.</a:t>
            </a:r>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Extract Template and Styles to Their Own </a:t>
            </a:r>
            <a:r>
              <a:rPr lang="en-US" dirty="0" smtClean="0"/>
              <a:t>Files</a:t>
            </a:r>
          </a:p>
          <a:p>
            <a:pPr lvl="1"/>
            <a:r>
              <a:rPr lang="en-US" b="1" dirty="0" smtClean="0"/>
              <a:t>Why?</a:t>
            </a:r>
            <a:r>
              <a:rPr lang="en-US" dirty="0" smtClean="0"/>
              <a:t> Syntax hints for inline templates in (</a:t>
            </a:r>
            <a:r>
              <a:rPr lang="en-US" i="1" dirty="0" smtClean="0"/>
              <a:t>.</a:t>
            </a:r>
            <a:r>
              <a:rPr lang="en-US" i="1" dirty="0" err="1" smtClean="0"/>
              <a:t>js</a:t>
            </a:r>
            <a:r>
              <a:rPr lang="en-US" i="1" dirty="0" smtClean="0"/>
              <a:t> and </a:t>
            </a:r>
            <a:r>
              <a:rPr lang="en-US" dirty="0" smtClean="0"/>
              <a:t>.</a:t>
            </a:r>
            <a:r>
              <a:rPr lang="en-US" dirty="0" err="1" smtClean="0"/>
              <a:t>ts</a:t>
            </a:r>
            <a:r>
              <a:rPr lang="en-US" dirty="0" smtClean="0"/>
              <a:t>) code files are not supported by some editors.</a:t>
            </a:r>
          </a:p>
          <a:p>
            <a:pPr lvl="1"/>
            <a:r>
              <a:rPr lang="en-US" b="1" dirty="0" smtClean="0"/>
              <a:t>Why?</a:t>
            </a:r>
            <a:r>
              <a:rPr lang="en-US" dirty="0" smtClean="0"/>
              <a:t> A component file's logic is easier to read when not mixed with inline template and styles.</a:t>
            </a:r>
            <a:br>
              <a:rPr lang="en-US" dirty="0" smtClean="0"/>
            </a:br>
            <a:endParaRPr lang="en-US" dirty="0" smtClean="0"/>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Extract Template and Styles to Their Own Files</a:t>
            </a:r>
          </a:p>
          <a:p>
            <a:endParaRPr lang="en-US" dirty="0" smtClean="0"/>
          </a:p>
        </p:txBody>
      </p:sp>
      <p:graphicFrame>
        <p:nvGraphicFramePr>
          <p:cNvPr id="724994" name="Object 2"/>
          <p:cNvGraphicFramePr>
            <a:graphicFrameLocks noChangeAspect="1"/>
          </p:cNvGraphicFramePr>
          <p:nvPr/>
        </p:nvGraphicFramePr>
        <p:xfrm>
          <a:off x="1219200" y="2590800"/>
          <a:ext cx="7620000" cy="3810000"/>
        </p:xfrm>
        <a:graphic>
          <a:graphicData uri="http://schemas.openxmlformats.org/presentationml/2006/ole">
            <p:oleObj spid="_x0000_s724994" name="Picture" r:id="rId3" imgW="6009524" imgH="2695238" progId="StaticDib">
              <p:embed/>
            </p:oleObj>
          </a:graphicData>
        </a:graphic>
      </p:graphicFrame>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lnSpcReduction="10000"/>
          </a:bodyPr>
          <a:lstStyle/>
          <a:p>
            <a:r>
              <a:rPr lang="en-US" dirty="0" smtClean="0"/>
              <a:t>Decorate Input and Output Properties </a:t>
            </a:r>
            <a:r>
              <a:rPr lang="en-US" dirty="0" smtClean="0"/>
              <a:t>Inline</a:t>
            </a:r>
          </a:p>
          <a:p>
            <a:pPr lvl="1"/>
            <a:r>
              <a:rPr lang="en-US" b="1" dirty="0" smtClean="0"/>
              <a:t>Do</a:t>
            </a:r>
            <a:r>
              <a:rPr lang="en-US" dirty="0" smtClean="0"/>
              <a:t> use @Input and @Output instead of the inputs and outputs properties of the @Directive </a:t>
            </a:r>
            <a:r>
              <a:rPr lang="en-US" dirty="0" err="1" smtClean="0"/>
              <a:t>and@Component</a:t>
            </a:r>
            <a:r>
              <a:rPr lang="en-US" dirty="0" smtClean="0"/>
              <a:t>` decorators:</a:t>
            </a:r>
          </a:p>
          <a:p>
            <a:pPr lvl="1"/>
            <a:r>
              <a:rPr lang="en-US" b="1" dirty="0" smtClean="0"/>
              <a:t>Do</a:t>
            </a:r>
            <a:r>
              <a:rPr lang="en-US" dirty="0" smtClean="0"/>
              <a:t> place the @Input() or @Output() on the same line as the property they decorate.</a:t>
            </a:r>
          </a:p>
          <a:p>
            <a:pPr lvl="1"/>
            <a:r>
              <a:rPr lang="en-US" b="1" dirty="0" smtClean="0"/>
              <a:t>Why?</a:t>
            </a:r>
            <a:r>
              <a:rPr lang="en-US" dirty="0" smtClean="0"/>
              <a:t> It is easier and more readable to identify which properties in a class are inputs or outputs</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fontScale="92500"/>
          </a:bodyPr>
          <a:lstStyle/>
          <a:p>
            <a:r>
              <a:rPr lang="en-US" dirty="0" smtClean="0"/>
              <a:t>Decorate Input and Output Properties </a:t>
            </a:r>
            <a:r>
              <a:rPr lang="en-US" dirty="0" smtClean="0"/>
              <a:t>Inline</a:t>
            </a:r>
          </a:p>
          <a:p>
            <a:pPr lvl="1"/>
            <a:r>
              <a:rPr lang="en-US" b="1" dirty="0" smtClean="0"/>
              <a:t>Why</a:t>
            </a:r>
            <a:r>
              <a:rPr lang="en-US" b="1" dirty="0" smtClean="0"/>
              <a:t>?</a:t>
            </a:r>
            <a:r>
              <a:rPr lang="en-US" dirty="0" smtClean="0"/>
              <a:t> If you ever need to rename the property or event name associated with @Input or @Output, you can modify it a single place.</a:t>
            </a:r>
          </a:p>
          <a:p>
            <a:pPr lvl="1"/>
            <a:r>
              <a:rPr lang="en-US" b="1" dirty="0" smtClean="0"/>
              <a:t>Why?</a:t>
            </a:r>
            <a:r>
              <a:rPr lang="en-US" dirty="0" smtClean="0"/>
              <a:t> The metadata declaration attached to the directive is shorter and thus more readable.</a:t>
            </a:r>
          </a:p>
          <a:p>
            <a:pPr lvl="1"/>
            <a:r>
              <a:rPr lang="en-US" b="1" dirty="0" smtClean="0"/>
              <a:t>Why?</a:t>
            </a:r>
            <a:r>
              <a:rPr lang="en-US" dirty="0" smtClean="0"/>
              <a:t> Placing the decorator on the same line makes for shorter code and still easily identifies the property as an input or output</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use</a:t>
            </a:r>
            <a:endParaRPr lang="en-US" dirty="0"/>
          </a:p>
        </p:txBody>
      </p:sp>
      <p:sp>
        <p:nvSpPr>
          <p:cNvPr id="3" name="Content Placeholder 2"/>
          <p:cNvSpPr>
            <a:spLocks noGrp="1"/>
          </p:cNvSpPr>
          <p:nvPr>
            <p:ph idx="1"/>
          </p:nvPr>
        </p:nvSpPr>
        <p:spPr/>
        <p:txBody>
          <a:bodyPr/>
          <a:lstStyle/>
          <a:p>
            <a:r>
              <a:rPr lang="en-US" dirty="0"/>
              <a:t>You Expect a High Write Load</a:t>
            </a:r>
          </a:p>
          <a:p>
            <a:r>
              <a:rPr lang="en-US" dirty="0"/>
              <a:t>You need High Availability in an Unreliable </a:t>
            </a:r>
            <a:r>
              <a:rPr lang="en-US" dirty="0" smtClean="0"/>
              <a:t>Environment</a:t>
            </a:r>
            <a:endParaRPr lang="en-US" dirty="0"/>
          </a:p>
          <a:p>
            <a:r>
              <a:rPr lang="en-US" dirty="0"/>
              <a:t>You need to Grow Big </a:t>
            </a:r>
          </a:p>
          <a:p>
            <a:r>
              <a:rPr lang="en-US" dirty="0"/>
              <a:t>Your Data is Location Based</a:t>
            </a:r>
          </a:p>
          <a:p>
            <a:r>
              <a:rPr lang="en-US" dirty="0"/>
              <a:t>You Don't have a DBA</a:t>
            </a:r>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Decorate Input and Output Properties </a:t>
            </a:r>
            <a:r>
              <a:rPr lang="en-US" dirty="0" smtClean="0"/>
              <a:t>Inline</a:t>
            </a:r>
            <a:endParaRPr lang="en-US" dirty="0" smtClean="0"/>
          </a:p>
        </p:txBody>
      </p:sp>
      <p:graphicFrame>
        <p:nvGraphicFramePr>
          <p:cNvPr id="726018" name="Object 2"/>
          <p:cNvGraphicFramePr>
            <a:graphicFrameLocks noChangeAspect="1"/>
          </p:cNvGraphicFramePr>
          <p:nvPr/>
        </p:nvGraphicFramePr>
        <p:xfrm>
          <a:off x="1752600" y="2514600"/>
          <a:ext cx="6248400" cy="4114800"/>
        </p:xfrm>
        <a:graphic>
          <a:graphicData uri="http://schemas.openxmlformats.org/presentationml/2006/ole">
            <p:oleObj spid="_x0000_s726018" name="Picture" r:id="rId3" imgW="3314286" imgH="2076190" progId="StaticDib">
              <p:embed/>
            </p:oleObj>
          </a:graphicData>
        </a:graphic>
      </p:graphicFrame>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Avoid </a:t>
            </a:r>
            <a:r>
              <a:rPr lang="en-US" dirty="0" smtClean="0"/>
              <a:t>Renaming </a:t>
            </a:r>
            <a:r>
              <a:rPr lang="en-US" dirty="0" smtClean="0"/>
              <a:t>Inputs and </a:t>
            </a:r>
            <a:r>
              <a:rPr lang="en-US" dirty="0" smtClean="0"/>
              <a:t>Outputs</a:t>
            </a:r>
          </a:p>
          <a:p>
            <a:pPr lvl="1"/>
            <a:r>
              <a:rPr lang="en-US" b="1" dirty="0" smtClean="0"/>
              <a:t>Avoid</a:t>
            </a:r>
            <a:r>
              <a:rPr lang="en-US" dirty="0" smtClean="0"/>
              <a:t> renaming inputs and outputs, when possible.</a:t>
            </a:r>
          </a:p>
          <a:p>
            <a:pPr lvl="1"/>
            <a:r>
              <a:rPr lang="en-US" b="1" dirty="0" smtClean="0"/>
              <a:t>Why?</a:t>
            </a:r>
            <a:r>
              <a:rPr lang="en-US" dirty="0" smtClean="0"/>
              <a:t> May lead to confusion when the output or the input properties of a given directive are named a given way but exported differently as a public API</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Avoid Renaming Inputs and </a:t>
            </a:r>
            <a:r>
              <a:rPr lang="en-US" dirty="0" smtClean="0"/>
              <a:t>Outputs</a:t>
            </a:r>
            <a:endParaRPr lang="en-US" dirty="0" smtClean="0"/>
          </a:p>
        </p:txBody>
      </p:sp>
      <p:graphicFrame>
        <p:nvGraphicFramePr>
          <p:cNvPr id="727042" name="Object 2"/>
          <p:cNvGraphicFramePr>
            <a:graphicFrameLocks noChangeAspect="1"/>
          </p:cNvGraphicFramePr>
          <p:nvPr/>
        </p:nvGraphicFramePr>
        <p:xfrm>
          <a:off x="1676400" y="2362200"/>
          <a:ext cx="7272337" cy="3505200"/>
        </p:xfrm>
        <a:graphic>
          <a:graphicData uri="http://schemas.openxmlformats.org/presentationml/2006/ole">
            <p:oleObj spid="_x0000_s727042" name="Picture" r:id="rId3" imgW="4638095" imgH="2142857" progId="StaticDib">
              <p:embed/>
            </p:oleObj>
          </a:graphicData>
        </a:graphic>
      </p:graphicFrame>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b="1" dirty="0" smtClean="0"/>
              <a:t>Member </a:t>
            </a:r>
            <a:r>
              <a:rPr lang="en-US" b="1" dirty="0" smtClean="0"/>
              <a:t>Sequence</a:t>
            </a:r>
          </a:p>
          <a:p>
            <a:pPr lvl="1"/>
            <a:r>
              <a:rPr lang="en-US" b="1" dirty="0" smtClean="0"/>
              <a:t>Do</a:t>
            </a:r>
            <a:r>
              <a:rPr lang="en-US" dirty="0" smtClean="0"/>
              <a:t> place properties up top followed by methods.</a:t>
            </a:r>
          </a:p>
          <a:p>
            <a:pPr lvl="1"/>
            <a:r>
              <a:rPr lang="en-US" b="1" dirty="0" smtClean="0"/>
              <a:t>Do</a:t>
            </a:r>
            <a:r>
              <a:rPr lang="en-US" dirty="0" smtClean="0"/>
              <a:t> place private members after public members, alphabetized.</a:t>
            </a:r>
          </a:p>
          <a:p>
            <a:pPr lvl="1"/>
            <a:r>
              <a:rPr lang="en-US" b="1" dirty="0" smtClean="0"/>
              <a:t>Why?</a:t>
            </a:r>
            <a:r>
              <a:rPr lang="en-US" dirty="0" smtClean="0"/>
              <a:t> Placing members in a consistent sequence makes it easy to read and helps instantly identify which members of the component serve which purpose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Put Logic in </a:t>
            </a:r>
            <a:r>
              <a:rPr lang="en-US" dirty="0" smtClean="0"/>
              <a:t>Services</a:t>
            </a:r>
          </a:p>
          <a:p>
            <a:pPr lvl="1"/>
            <a:r>
              <a:rPr lang="en-US" b="1" dirty="0" smtClean="0"/>
              <a:t>Do</a:t>
            </a:r>
            <a:r>
              <a:rPr lang="en-US" dirty="0" smtClean="0"/>
              <a:t> limit logic in a component to only that required for the view. All other logic should be delegated to services.</a:t>
            </a:r>
          </a:p>
          <a:p>
            <a:pPr lvl="1"/>
            <a:r>
              <a:rPr lang="en-US" b="1" dirty="0" smtClean="0"/>
              <a:t>Do</a:t>
            </a:r>
            <a:r>
              <a:rPr lang="en-US" dirty="0" smtClean="0"/>
              <a:t> move reusable logic to services and keep components simple and focused on their intended purpose.</a:t>
            </a:r>
          </a:p>
          <a:p>
            <a:pPr lvl="1"/>
            <a:r>
              <a:rPr lang="en-US" b="1" dirty="0" smtClean="0"/>
              <a:t>Why?</a:t>
            </a:r>
            <a:r>
              <a:rPr lang="en-US" dirty="0" smtClean="0"/>
              <a:t> Logic may be reused by multiple components when placed within a service and exposed via a function.</a:t>
            </a:r>
          </a:p>
          <a:p>
            <a:pPr lvl="1"/>
            <a:r>
              <a:rPr lang="en-US" b="1" dirty="0" smtClean="0"/>
              <a:t>Why?</a:t>
            </a:r>
            <a:r>
              <a:rPr lang="en-US" dirty="0" smtClean="0"/>
              <a:t> Logic in a service can more easily be isolated in a unit test, while the calling logic in the component can be easily mocked.</a:t>
            </a:r>
          </a:p>
          <a:p>
            <a:pPr lvl="1"/>
            <a:r>
              <a:rPr lang="en-US" b="1" dirty="0" smtClean="0"/>
              <a:t>Why?</a:t>
            </a:r>
            <a:r>
              <a:rPr lang="en-US" dirty="0" smtClean="0"/>
              <a:t> Removes dependencies and hides implementation details from the component.</a:t>
            </a:r>
          </a:p>
          <a:p>
            <a:pPr lvl="1"/>
            <a:r>
              <a:rPr lang="en-US" b="1" dirty="0" smtClean="0"/>
              <a:t>Why?</a:t>
            </a:r>
            <a:r>
              <a:rPr lang="en-US" dirty="0" smtClean="0"/>
              <a:t> Keeps the component slim, trim, and focused</a:t>
            </a:r>
            <a:r>
              <a:rPr lang="en-US" dirty="0" smtClean="0"/>
              <a:t>.</a:t>
            </a:r>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Put Logic in </a:t>
            </a:r>
            <a:r>
              <a:rPr lang="en-US" dirty="0" smtClean="0"/>
              <a:t>Services</a:t>
            </a:r>
            <a:endParaRPr lang="en-US" dirty="0" smtClean="0"/>
          </a:p>
        </p:txBody>
      </p:sp>
      <p:graphicFrame>
        <p:nvGraphicFramePr>
          <p:cNvPr id="728066" name="Object 2"/>
          <p:cNvGraphicFramePr>
            <a:graphicFrameLocks noChangeAspect="1"/>
          </p:cNvGraphicFramePr>
          <p:nvPr/>
        </p:nvGraphicFramePr>
        <p:xfrm>
          <a:off x="1828800" y="2133600"/>
          <a:ext cx="6324600" cy="4724400"/>
        </p:xfrm>
        <a:graphic>
          <a:graphicData uri="http://schemas.openxmlformats.org/presentationml/2006/ole">
            <p:oleObj spid="_x0000_s728066" name="Picture" r:id="rId3" imgW="3904762" imgH="4219048" progId="StaticDib">
              <p:embed/>
            </p:oleObj>
          </a:graphicData>
        </a:graphic>
      </p:graphicFrame>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Don't </a:t>
            </a:r>
            <a:r>
              <a:rPr lang="en-US" dirty="0" smtClean="0"/>
              <a:t>Prefix </a:t>
            </a:r>
            <a:r>
              <a:rPr lang="en-US" dirty="0" smtClean="0"/>
              <a:t>Output </a:t>
            </a:r>
            <a:r>
              <a:rPr lang="en-US" dirty="0" smtClean="0"/>
              <a:t>Properties</a:t>
            </a:r>
          </a:p>
          <a:p>
            <a:pPr lvl="1"/>
            <a:r>
              <a:rPr lang="en-US" b="1" dirty="0" smtClean="0"/>
              <a:t>Do</a:t>
            </a:r>
            <a:r>
              <a:rPr lang="en-US" dirty="0" smtClean="0"/>
              <a:t> name events without the prefix on.</a:t>
            </a:r>
          </a:p>
          <a:p>
            <a:pPr lvl="1"/>
            <a:r>
              <a:rPr lang="en-US" b="1" dirty="0" smtClean="0"/>
              <a:t>Do</a:t>
            </a:r>
            <a:r>
              <a:rPr lang="en-US" dirty="0" smtClean="0"/>
              <a:t> name event handler methods with the prefix on followed by the event name.</a:t>
            </a:r>
          </a:p>
          <a:p>
            <a:pPr lvl="1"/>
            <a:r>
              <a:rPr lang="en-US" b="1" dirty="0" smtClean="0"/>
              <a:t>Why?</a:t>
            </a:r>
            <a:r>
              <a:rPr lang="en-US" dirty="0" smtClean="0"/>
              <a:t> This is consistent with built-in events such as button clicks.</a:t>
            </a:r>
          </a:p>
          <a:p>
            <a:pPr lvl="1"/>
            <a:r>
              <a:rPr lang="en-US" b="1" dirty="0" smtClean="0"/>
              <a:t>Why?</a:t>
            </a:r>
            <a:r>
              <a:rPr lang="en-US" dirty="0" smtClean="0"/>
              <a:t> Angular allows for an </a:t>
            </a:r>
            <a:r>
              <a:rPr lang="en-US" dirty="0" smtClean="0">
                <a:hlinkClick r:id="rId2"/>
              </a:rPr>
              <a:t>alternative syntax</a:t>
            </a:r>
            <a:r>
              <a:rPr lang="en-US" dirty="0" smtClean="0"/>
              <a:t> on-*. If the event itself was prefixed with on this would result in an on-</a:t>
            </a:r>
            <a:r>
              <a:rPr lang="en-US" dirty="0" err="1" smtClean="0"/>
              <a:t>onEvent</a:t>
            </a:r>
            <a:r>
              <a:rPr lang="en-US" dirty="0" smtClean="0"/>
              <a:t> binding expression</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a:bodyPr>
          <a:lstStyle/>
          <a:p>
            <a:r>
              <a:rPr lang="en-US" dirty="0" smtClean="0"/>
              <a:t>Don't Prefix Output </a:t>
            </a:r>
            <a:r>
              <a:rPr lang="en-US" dirty="0" smtClean="0"/>
              <a:t>Properties</a:t>
            </a:r>
            <a:endParaRPr lang="en-US" dirty="0" smtClean="0"/>
          </a:p>
        </p:txBody>
      </p:sp>
      <p:graphicFrame>
        <p:nvGraphicFramePr>
          <p:cNvPr id="731138" name="Object 2"/>
          <p:cNvGraphicFramePr>
            <a:graphicFrameLocks noChangeAspect="1"/>
          </p:cNvGraphicFramePr>
          <p:nvPr/>
        </p:nvGraphicFramePr>
        <p:xfrm>
          <a:off x="1676400" y="2743200"/>
          <a:ext cx="6705600" cy="2514600"/>
        </p:xfrm>
        <a:graphic>
          <a:graphicData uri="http://schemas.openxmlformats.org/presentationml/2006/ole">
            <p:oleObj spid="_x0000_s731138" name="Picture" r:id="rId3" imgW="3590476" imgH="1266332" progId="StaticDib">
              <p:embed/>
            </p:oleObj>
          </a:graphicData>
        </a:graphic>
      </p:graphicFrame>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Components</a:t>
            </a:r>
            <a:endParaRPr lang="en-US" dirty="0"/>
          </a:p>
        </p:txBody>
      </p:sp>
      <p:sp>
        <p:nvSpPr>
          <p:cNvPr id="3" name="Content Placeholder 2"/>
          <p:cNvSpPr>
            <a:spLocks noGrp="1"/>
          </p:cNvSpPr>
          <p:nvPr>
            <p:ph idx="1"/>
          </p:nvPr>
        </p:nvSpPr>
        <p:spPr/>
        <p:txBody>
          <a:bodyPr>
            <a:normAutofit lnSpcReduction="10000"/>
          </a:bodyPr>
          <a:lstStyle/>
          <a:p>
            <a:r>
              <a:rPr lang="en-US" dirty="0" smtClean="0"/>
              <a:t>Put Presentation Logic in the Component </a:t>
            </a:r>
            <a:r>
              <a:rPr lang="en-US" dirty="0" smtClean="0"/>
              <a:t>Class</a:t>
            </a:r>
          </a:p>
          <a:p>
            <a:pPr lvl="1"/>
            <a:r>
              <a:rPr lang="en-US" b="1" dirty="0" smtClean="0"/>
              <a:t>Do</a:t>
            </a:r>
            <a:r>
              <a:rPr lang="en-US" dirty="0" smtClean="0"/>
              <a:t> put presentation logic in the component class, and not in the template.</a:t>
            </a:r>
          </a:p>
          <a:p>
            <a:pPr lvl="1"/>
            <a:r>
              <a:rPr lang="en-US" b="1" dirty="0" smtClean="0"/>
              <a:t>Why?</a:t>
            </a:r>
            <a:r>
              <a:rPr lang="en-US" dirty="0" smtClean="0"/>
              <a:t> Logic will be contained in one place (the component class) instead of being spread in two places.</a:t>
            </a:r>
          </a:p>
          <a:p>
            <a:pPr lvl="1"/>
            <a:r>
              <a:rPr lang="en-US" b="1" dirty="0" smtClean="0"/>
              <a:t>Why?</a:t>
            </a:r>
            <a:r>
              <a:rPr lang="en-US" dirty="0" smtClean="0"/>
              <a:t> Keeping the component's presentation logic in the class instead of the template improves testability, maintainability, and reusability</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a:bodyPr>
          <a:lstStyle/>
          <a:p>
            <a:r>
              <a:rPr lang="en-US" dirty="0" smtClean="0"/>
              <a:t>Use Directives to Enhance an Existing </a:t>
            </a:r>
            <a:r>
              <a:rPr lang="en-US" dirty="0" smtClean="0"/>
              <a:t>Element</a:t>
            </a:r>
          </a:p>
          <a:p>
            <a:pPr lvl="1"/>
            <a:r>
              <a:rPr lang="en-US" b="1" dirty="0" smtClean="0"/>
              <a:t>Do</a:t>
            </a:r>
            <a:r>
              <a:rPr lang="en-US" dirty="0" smtClean="0"/>
              <a:t> use attribute directives when you have presentation logic without a template.</a:t>
            </a:r>
          </a:p>
          <a:p>
            <a:pPr lvl="1"/>
            <a:r>
              <a:rPr lang="en-US" b="1" dirty="0" smtClean="0"/>
              <a:t>Why?</a:t>
            </a:r>
            <a:r>
              <a:rPr lang="en-US" dirty="0" smtClean="0"/>
              <a:t> Attributes directives don't have an associated template.</a:t>
            </a:r>
          </a:p>
          <a:p>
            <a:pPr lvl="1"/>
            <a:r>
              <a:rPr lang="en-US" b="1" dirty="0" smtClean="0"/>
              <a:t>Why?</a:t>
            </a:r>
            <a:r>
              <a:rPr lang="en-US" dirty="0" smtClean="0"/>
              <a:t> An element may have more than one attribute directive applied</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MySQL</a:t>
            </a:r>
            <a:r>
              <a:rPr lang="en-US" dirty="0" smtClean="0"/>
              <a:t> </a:t>
            </a:r>
            <a:r>
              <a:rPr lang="en-US" dirty="0" err="1" smtClean="0"/>
              <a:t>vs</a:t>
            </a:r>
            <a:r>
              <a:rPr lang="en-US" dirty="0" smtClean="0"/>
              <a:t> </a:t>
            </a:r>
            <a:r>
              <a:rPr lang="en-US" dirty="0" err="1" smtClean="0"/>
              <a:t>MongoDB</a:t>
            </a:r>
            <a:endParaRPr lang="en-US" dirty="0"/>
          </a:p>
        </p:txBody>
      </p:sp>
      <p:graphicFrame>
        <p:nvGraphicFramePr>
          <p:cNvPr id="4" name="Table 3"/>
          <p:cNvGraphicFramePr>
            <a:graphicFrameLocks noGrp="1"/>
          </p:cNvGraphicFramePr>
          <p:nvPr/>
        </p:nvGraphicFramePr>
        <p:xfrm>
          <a:off x="1143001" y="1752601"/>
          <a:ext cx="7924799" cy="3484023"/>
        </p:xfrm>
        <a:graphic>
          <a:graphicData uri="http://schemas.openxmlformats.org/drawingml/2006/table">
            <a:tbl>
              <a:tblPr/>
              <a:tblGrid>
                <a:gridCol w="3141362"/>
                <a:gridCol w="4783437"/>
              </a:tblGrid>
              <a:tr h="420747">
                <a:tc>
                  <a:txBody>
                    <a:bodyPr/>
                    <a:lstStyle/>
                    <a:p>
                      <a:pPr algn="l" fontAlgn="b"/>
                      <a:r>
                        <a:rPr lang="en-US" sz="3200" b="1" dirty="0" err="1"/>
                        <a:t>MySQL</a:t>
                      </a:r>
                      <a:endParaRPr lang="en-US" sz="3200" b="1" dirty="0"/>
                    </a:p>
                  </a:txBody>
                  <a:tcPr marL="20239" marR="20239" marT="20239" marB="20239" anchor="b">
                    <a:lnL>
                      <a:noFill/>
                    </a:lnL>
                    <a:lnR>
                      <a:noFill/>
                    </a:lnR>
                    <a:lnT>
                      <a:noFill/>
                    </a:lnT>
                    <a:lnB w="9525" cap="flat" cmpd="sng" algn="ctr">
                      <a:solidFill>
                        <a:srgbClr val="F5F6F7"/>
                      </a:solidFill>
                      <a:prstDash val="solid"/>
                      <a:round/>
                      <a:headEnd type="none" w="med" len="med"/>
                      <a:tailEnd type="none" w="med" len="med"/>
                    </a:lnB>
                  </a:tcPr>
                </a:tc>
                <a:tc>
                  <a:txBody>
                    <a:bodyPr/>
                    <a:lstStyle/>
                    <a:p>
                      <a:pPr algn="l" fontAlgn="b"/>
                      <a:r>
                        <a:rPr lang="en-US" sz="3200" b="1" dirty="0" err="1"/>
                        <a:t>MongoDB</a:t>
                      </a:r>
                      <a:endParaRPr lang="en-US" sz="3200" b="1" dirty="0"/>
                    </a:p>
                  </a:txBody>
                  <a:tcPr marL="20239" marR="20239" marT="20239" marB="20239" anchor="b">
                    <a:lnL>
                      <a:noFill/>
                    </a:lnL>
                    <a:lnR>
                      <a:noFill/>
                    </a:lnR>
                    <a:lnT>
                      <a:noFill/>
                    </a:lnT>
                    <a:lnB w="9525" cap="flat" cmpd="sng" algn="ctr">
                      <a:solidFill>
                        <a:srgbClr val="F5F6F7"/>
                      </a:solidFill>
                      <a:prstDash val="solid"/>
                      <a:round/>
                      <a:headEnd type="none" w="med" len="med"/>
                      <a:tailEnd type="none" w="med" len="med"/>
                    </a:lnB>
                  </a:tcPr>
                </a:tc>
              </a:tr>
              <a:tr h="532121">
                <a:tc>
                  <a:txBody>
                    <a:bodyPr/>
                    <a:lstStyle/>
                    <a:p>
                      <a:pPr fontAlgn="t"/>
                      <a:r>
                        <a:rPr lang="en-US" sz="3200" dirty="0"/>
                        <a:t>Table</a:t>
                      </a:r>
                    </a:p>
                  </a:txBody>
                  <a:tcPr marL="20239" marR="20239" marT="20239" marB="20239">
                    <a:lnL>
                      <a:noFill/>
                    </a:lnL>
                    <a:lnR>
                      <a:noFill/>
                    </a:lnR>
                    <a:lnT w="9525" cap="flat" cmpd="sng" algn="ctr">
                      <a:solidFill>
                        <a:srgbClr val="F5F6F7"/>
                      </a:solidFill>
                      <a:prstDash val="solid"/>
                      <a:round/>
                      <a:headEnd type="none" w="med" len="med"/>
                      <a:tailEnd type="none" w="med" len="med"/>
                    </a:lnT>
                    <a:lnB w="9525" cap="flat" cmpd="sng" algn="ctr">
                      <a:solidFill>
                        <a:srgbClr val="F5F6F7"/>
                      </a:solidFill>
                      <a:prstDash val="solid"/>
                      <a:round/>
                      <a:headEnd type="none" w="med" len="med"/>
                      <a:tailEnd type="none" w="med" len="med"/>
                    </a:lnB>
                  </a:tcPr>
                </a:tc>
                <a:tc>
                  <a:txBody>
                    <a:bodyPr/>
                    <a:lstStyle/>
                    <a:p>
                      <a:pPr fontAlgn="t"/>
                      <a:r>
                        <a:rPr lang="en-US" sz="3200"/>
                        <a:t>Collection</a:t>
                      </a:r>
                    </a:p>
                  </a:txBody>
                  <a:tcPr marL="20239" marR="20239" marT="20239" marB="20239">
                    <a:lnL>
                      <a:noFill/>
                    </a:lnL>
                    <a:lnR>
                      <a:noFill/>
                    </a:lnR>
                    <a:lnT w="9525" cap="flat" cmpd="sng" algn="ctr">
                      <a:solidFill>
                        <a:srgbClr val="F5F6F7"/>
                      </a:solidFill>
                      <a:prstDash val="solid"/>
                      <a:round/>
                      <a:headEnd type="none" w="med" len="med"/>
                      <a:tailEnd type="none" w="med" len="med"/>
                    </a:lnT>
                    <a:lnB w="9525" cap="flat" cmpd="sng" algn="ctr">
                      <a:solidFill>
                        <a:srgbClr val="F5F6F7"/>
                      </a:solidFill>
                      <a:prstDash val="solid"/>
                      <a:round/>
                      <a:headEnd type="none" w="med" len="med"/>
                      <a:tailEnd type="none" w="med" len="med"/>
                    </a:lnB>
                  </a:tcPr>
                </a:tc>
              </a:tr>
              <a:tr h="476435">
                <a:tc>
                  <a:txBody>
                    <a:bodyPr/>
                    <a:lstStyle/>
                    <a:p>
                      <a:pPr fontAlgn="t"/>
                      <a:r>
                        <a:rPr lang="en-US" sz="3200"/>
                        <a:t>Row</a:t>
                      </a:r>
                    </a:p>
                  </a:txBody>
                  <a:tcPr marL="20239" marR="20239" marT="20239" marB="20239">
                    <a:lnL>
                      <a:noFill/>
                    </a:lnL>
                    <a:lnR>
                      <a:noFill/>
                    </a:lnR>
                    <a:lnT w="9525" cap="flat" cmpd="sng" algn="ctr">
                      <a:solidFill>
                        <a:srgbClr val="F5F6F7"/>
                      </a:solidFill>
                      <a:prstDash val="solid"/>
                      <a:round/>
                      <a:headEnd type="none" w="med" len="med"/>
                      <a:tailEnd type="none" w="med" len="med"/>
                    </a:lnT>
                    <a:lnB w="9525" cap="flat" cmpd="sng" algn="ctr">
                      <a:solidFill>
                        <a:srgbClr val="F5F6F7"/>
                      </a:solidFill>
                      <a:prstDash val="solid"/>
                      <a:round/>
                      <a:headEnd type="none" w="med" len="med"/>
                      <a:tailEnd type="none" w="med" len="med"/>
                    </a:lnB>
                  </a:tcPr>
                </a:tc>
                <a:tc>
                  <a:txBody>
                    <a:bodyPr/>
                    <a:lstStyle/>
                    <a:p>
                      <a:pPr fontAlgn="t"/>
                      <a:r>
                        <a:rPr lang="en-US" sz="3200" dirty="0"/>
                        <a:t>Document</a:t>
                      </a:r>
                    </a:p>
                  </a:txBody>
                  <a:tcPr marL="20239" marR="20239" marT="20239" marB="20239">
                    <a:lnL>
                      <a:noFill/>
                    </a:lnL>
                    <a:lnR>
                      <a:noFill/>
                    </a:lnR>
                    <a:lnT w="9525" cap="flat" cmpd="sng" algn="ctr">
                      <a:solidFill>
                        <a:srgbClr val="F5F6F7"/>
                      </a:solidFill>
                      <a:prstDash val="solid"/>
                      <a:round/>
                      <a:headEnd type="none" w="med" len="med"/>
                      <a:tailEnd type="none" w="med" len="med"/>
                    </a:lnT>
                    <a:lnB w="9525" cap="flat" cmpd="sng" algn="ctr">
                      <a:solidFill>
                        <a:srgbClr val="F5F6F7"/>
                      </a:solidFill>
                      <a:prstDash val="solid"/>
                      <a:round/>
                      <a:headEnd type="none" w="med" len="med"/>
                      <a:tailEnd type="none" w="med" len="med"/>
                    </a:lnB>
                  </a:tcPr>
                </a:tc>
              </a:tr>
              <a:tr h="403670">
                <a:tc>
                  <a:txBody>
                    <a:bodyPr/>
                    <a:lstStyle/>
                    <a:p>
                      <a:pPr fontAlgn="t"/>
                      <a:r>
                        <a:rPr lang="en-US" sz="3200"/>
                        <a:t>Column</a:t>
                      </a:r>
                    </a:p>
                  </a:txBody>
                  <a:tcPr marL="20239" marR="20239" marT="20239" marB="20239">
                    <a:lnL>
                      <a:noFill/>
                    </a:lnL>
                    <a:lnR>
                      <a:noFill/>
                    </a:lnR>
                    <a:lnT w="9525" cap="flat" cmpd="sng" algn="ctr">
                      <a:solidFill>
                        <a:srgbClr val="F5F6F7"/>
                      </a:solidFill>
                      <a:prstDash val="solid"/>
                      <a:round/>
                      <a:headEnd type="none" w="med" len="med"/>
                      <a:tailEnd type="none" w="med" len="med"/>
                    </a:lnT>
                    <a:lnB w="9525" cap="flat" cmpd="sng" algn="ctr">
                      <a:solidFill>
                        <a:srgbClr val="F5F6F7"/>
                      </a:solidFill>
                      <a:prstDash val="solid"/>
                      <a:round/>
                      <a:headEnd type="none" w="med" len="med"/>
                      <a:tailEnd type="none" w="med" len="med"/>
                    </a:lnB>
                  </a:tcPr>
                </a:tc>
                <a:tc>
                  <a:txBody>
                    <a:bodyPr/>
                    <a:lstStyle/>
                    <a:p>
                      <a:pPr fontAlgn="t"/>
                      <a:r>
                        <a:rPr lang="en-US" sz="3200" dirty="0"/>
                        <a:t>Field</a:t>
                      </a:r>
                    </a:p>
                  </a:txBody>
                  <a:tcPr marL="20239" marR="20239" marT="20239" marB="20239">
                    <a:lnL>
                      <a:noFill/>
                    </a:lnL>
                    <a:lnR>
                      <a:noFill/>
                    </a:lnR>
                    <a:lnT w="9525" cap="flat" cmpd="sng" algn="ctr">
                      <a:solidFill>
                        <a:srgbClr val="F5F6F7"/>
                      </a:solidFill>
                      <a:prstDash val="solid"/>
                      <a:round/>
                      <a:headEnd type="none" w="med" len="med"/>
                      <a:tailEnd type="none" w="med" len="med"/>
                    </a:lnT>
                    <a:lnB w="9525" cap="flat" cmpd="sng" algn="ctr">
                      <a:solidFill>
                        <a:srgbClr val="F5F6F7"/>
                      </a:solidFill>
                      <a:prstDash val="solid"/>
                      <a:round/>
                      <a:headEnd type="none" w="med" len="med"/>
                      <a:tailEnd type="none" w="med" len="med"/>
                    </a:lnB>
                  </a:tcPr>
                </a:tc>
              </a:tr>
              <a:tr h="1367428">
                <a:tc>
                  <a:txBody>
                    <a:bodyPr/>
                    <a:lstStyle/>
                    <a:p>
                      <a:pPr fontAlgn="t"/>
                      <a:r>
                        <a:rPr lang="en-US" sz="3200" dirty="0"/>
                        <a:t>Joins</a:t>
                      </a:r>
                    </a:p>
                  </a:txBody>
                  <a:tcPr marL="20239" marR="20239" marT="20239" marB="20239">
                    <a:lnL>
                      <a:noFill/>
                    </a:lnL>
                    <a:lnR>
                      <a:noFill/>
                    </a:lnR>
                    <a:lnT w="9525" cap="flat" cmpd="sng" algn="ctr">
                      <a:solidFill>
                        <a:srgbClr val="F5F6F7"/>
                      </a:solidFill>
                      <a:prstDash val="solid"/>
                      <a:round/>
                      <a:headEnd type="none" w="med" len="med"/>
                      <a:tailEnd type="none" w="med" len="med"/>
                    </a:lnT>
                    <a:lnB>
                      <a:noFill/>
                    </a:lnB>
                  </a:tcPr>
                </a:tc>
                <a:tc>
                  <a:txBody>
                    <a:bodyPr/>
                    <a:lstStyle/>
                    <a:p>
                      <a:pPr fontAlgn="t"/>
                      <a:r>
                        <a:rPr lang="en-US" sz="3200" dirty="0"/>
                        <a:t>Embedded documents, linking</a:t>
                      </a:r>
                    </a:p>
                  </a:txBody>
                  <a:tcPr marL="20239" marR="20239" marT="20239" marB="20239">
                    <a:lnL>
                      <a:noFill/>
                    </a:lnL>
                    <a:lnR>
                      <a:noFill/>
                    </a:lnR>
                    <a:lnT w="9525" cap="flat" cmpd="sng" algn="ctr">
                      <a:solidFill>
                        <a:srgbClr val="F5F6F7"/>
                      </a:solidFill>
                      <a:prstDash val="solid"/>
                      <a:round/>
                      <a:headEnd type="none" w="med" len="med"/>
                      <a:tailEnd type="none" w="med" len="med"/>
                    </a:lnT>
                    <a:lnB>
                      <a:noFill/>
                    </a:lnB>
                  </a:tcPr>
                </a:tc>
              </a:tr>
            </a:tbl>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a:bodyPr>
          <a:lstStyle/>
          <a:p>
            <a:r>
              <a:rPr lang="en-US" dirty="0" smtClean="0"/>
              <a:t>Use Directives to Enhance an Existing </a:t>
            </a:r>
            <a:r>
              <a:rPr lang="en-US" dirty="0" smtClean="0"/>
              <a:t>Element</a:t>
            </a:r>
            <a:endParaRPr lang="en-US" dirty="0" smtClean="0"/>
          </a:p>
        </p:txBody>
      </p:sp>
      <p:graphicFrame>
        <p:nvGraphicFramePr>
          <p:cNvPr id="733186" name="Object 2"/>
          <p:cNvGraphicFramePr>
            <a:graphicFrameLocks noChangeAspect="1"/>
          </p:cNvGraphicFramePr>
          <p:nvPr/>
        </p:nvGraphicFramePr>
        <p:xfrm>
          <a:off x="3505200" y="2209800"/>
          <a:ext cx="4876800" cy="4448175"/>
        </p:xfrm>
        <a:graphic>
          <a:graphicData uri="http://schemas.openxmlformats.org/presentationml/2006/ole">
            <p:oleObj spid="_x0000_s733186" name="Picture" r:id="rId3" imgW="3219048" imgH="3152381" progId="StaticDib">
              <p:embed/>
            </p:oleObj>
          </a:graphicData>
        </a:graphic>
      </p:graphicFrame>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 </a:t>
            </a:r>
            <a:r>
              <a:rPr lang="en-US" dirty="0" err="1" smtClean="0"/>
              <a:t>HostListener</a:t>
            </a:r>
            <a:r>
              <a:rPr lang="en-US" dirty="0" smtClean="0"/>
              <a:t> and </a:t>
            </a:r>
            <a:r>
              <a:rPr lang="en-US" dirty="0" err="1" smtClean="0"/>
              <a:t>HostBinding</a:t>
            </a:r>
            <a:r>
              <a:rPr lang="en-US" dirty="0" smtClean="0"/>
              <a:t> Class </a:t>
            </a:r>
            <a:r>
              <a:rPr lang="en-US" dirty="0" smtClean="0"/>
              <a:t>Decorators</a:t>
            </a:r>
          </a:p>
          <a:p>
            <a:pPr lvl="1"/>
            <a:r>
              <a:rPr lang="en-US" b="1" dirty="0" smtClean="0"/>
              <a:t>Consider</a:t>
            </a:r>
            <a:r>
              <a:rPr lang="en-US" dirty="0" smtClean="0"/>
              <a:t> preferring the @</a:t>
            </a:r>
            <a:r>
              <a:rPr lang="en-US" dirty="0" err="1" smtClean="0"/>
              <a:t>HostListener</a:t>
            </a:r>
            <a:r>
              <a:rPr lang="en-US" dirty="0" smtClean="0"/>
              <a:t> and @</a:t>
            </a:r>
            <a:r>
              <a:rPr lang="en-US" dirty="0" err="1" smtClean="0"/>
              <a:t>HostBinding</a:t>
            </a:r>
            <a:r>
              <a:rPr lang="en-US" dirty="0" smtClean="0"/>
              <a:t> to the host property of the @Directive and @Component decorators.</a:t>
            </a:r>
          </a:p>
          <a:p>
            <a:pPr lvl="1"/>
            <a:r>
              <a:rPr lang="en-US" b="1" dirty="0" smtClean="0"/>
              <a:t>Do</a:t>
            </a:r>
            <a:r>
              <a:rPr lang="en-US" dirty="0" smtClean="0"/>
              <a:t> be consistent in your choice.</a:t>
            </a:r>
          </a:p>
          <a:p>
            <a:pPr lvl="1"/>
            <a:r>
              <a:rPr lang="en-US" b="1" dirty="0" smtClean="0"/>
              <a:t>Why?</a:t>
            </a:r>
            <a:r>
              <a:rPr lang="en-US" dirty="0" smtClean="0"/>
              <a:t> The property associated with @</a:t>
            </a:r>
            <a:r>
              <a:rPr lang="en-US" dirty="0" err="1" smtClean="0"/>
              <a:t>HostBinding</a:t>
            </a:r>
            <a:r>
              <a:rPr lang="en-US" dirty="0" smtClean="0"/>
              <a:t> or the method associated with @</a:t>
            </a:r>
            <a:r>
              <a:rPr lang="en-US" dirty="0" err="1" smtClean="0"/>
              <a:t>HostListener</a:t>
            </a:r>
            <a:r>
              <a:rPr lang="en-US" dirty="0" smtClean="0"/>
              <a:t> can be modified only in a single place - in the directive's class. If you use the host metadata property, you must modify both the property declaration inside the controller, and the metadata associated with the directive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a:bodyPr>
          <a:lstStyle/>
          <a:p>
            <a:r>
              <a:rPr lang="en-US" dirty="0" smtClean="0"/>
              <a:t>Use </a:t>
            </a:r>
            <a:r>
              <a:rPr lang="en-US" dirty="0" err="1" smtClean="0"/>
              <a:t>HostListener</a:t>
            </a:r>
            <a:r>
              <a:rPr lang="en-US" dirty="0" smtClean="0"/>
              <a:t> and </a:t>
            </a:r>
            <a:r>
              <a:rPr lang="en-US" dirty="0" err="1" smtClean="0"/>
              <a:t>HostBinding</a:t>
            </a:r>
            <a:r>
              <a:rPr lang="en-US" dirty="0" smtClean="0"/>
              <a:t> Class </a:t>
            </a:r>
            <a:r>
              <a:rPr lang="en-US" dirty="0" smtClean="0"/>
              <a:t>Decorators</a:t>
            </a:r>
            <a:endParaRPr lang="en-US" dirty="0" smtClean="0"/>
          </a:p>
        </p:txBody>
      </p:sp>
      <p:graphicFrame>
        <p:nvGraphicFramePr>
          <p:cNvPr id="734210" name="Object 2"/>
          <p:cNvGraphicFramePr>
            <a:graphicFrameLocks noChangeAspect="1"/>
          </p:cNvGraphicFramePr>
          <p:nvPr/>
        </p:nvGraphicFramePr>
        <p:xfrm>
          <a:off x="1752600" y="2590800"/>
          <a:ext cx="7010400" cy="4114800"/>
        </p:xfrm>
        <a:graphic>
          <a:graphicData uri="http://schemas.openxmlformats.org/presentationml/2006/ole">
            <p:oleObj spid="_x0000_s734210" name="Picture" r:id="rId3" imgW="4552381" imgH="2551706" progId="StaticDib">
              <p:embed/>
            </p:oleObj>
          </a:graphicData>
        </a:graphic>
      </p:graphicFrame>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a:bodyPr>
          <a:lstStyle/>
          <a:p>
            <a:r>
              <a:rPr lang="en-US" dirty="0" smtClean="0"/>
              <a:t>Use </a:t>
            </a:r>
            <a:r>
              <a:rPr lang="en-US" dirty="0" err="1" smtClean="0"/>
              <a:t>HostListener</a:t>
            </a:r>
            <a:r>
              <a:rPr lang="en-US" dirty="0" smtClean="0"/>
              <a:t> and </a:t>
            </a:r>
            <a:r>
              <a:rPr lang="en-US" dirty="0" err="1" smtClean="0"/>
              <a:t>HostBinding</a:t>
            </a:r>
            <a:r>
              <a:rPr lang="en-US" dirty="0" smtClean="0"/>
              <a:t> Class </a:t>
            </a:r>
            <a:r>
              <a:rPr lang="en-US" dirty="0" smtClean="0"/>
              <a:t>Decorators</a:t>
            </a:r>
            <a:endParaRPr lang="en-US" b="1" dirty="0" smtClean="0"/>
          </a:p>
          <a:p>
            <a:pPr lvl="1"/>
            <a:r>
              <a:rPr lang="en-US" b="1" dirty="0" smtClean="0"/>
              <a:t>Why</a:t>
            </a:r>
            <a:r>
              <a:rPr lang="en-US" b="1" dirty="0" smtClean="0"/>
              <a:t>?</a:t>
            </a:r>
            <a:r>
              <a:rPr lang="en-US" dirty="0" smtClean="0"/>
              <a:t> The host metadata is only one term to remember and doesn't require extra ES imports</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a:bodyPr>
          <a:lstStyle/>
          <a:p>
            <a:r>
              <a:rPr lang="en-US" dirty="0" smtClean="0"/>
              <a:t>Use </a:t>
            </a:r>
            <a:r>
              <a:rPr lang="en-US" dirty="0" err="1" smtClean="0"/>
              <a:t>HostListener</a:t>
            </a:r>
            <a:r>
              <a:rPr lang="en-US" dirty="0" smtClean="0"/>
              <a:t> and </a:t>
            </a:r>
            <a:r>
              <a:rPr lang="en-US" dirty="0" err="1" smtClean="0"/>
              <a:t>HostBinding</a:t>
            </a:r>
            <a:r>
              <a:rPr lang="en-US" dirty="0" smtClean="0"/>
              <a:t> Class Decorators</a:t>
            </a:r>
            <a:endParaRPr lang="en-US" b="1" dirty="0" smtClean="0"/>
          </a:p>
          <a:p>
            <a:pPr>
              <a:buNone/>
            </a:pPr>
            <a:endParaRPr lang="en-US" dirty="0" smtClean="0"/>
          </a:p>
        </p:txBody>
      </p:sp>
      <p:graphicFrame>
        <p:nvGraphicFramePr>
          <p:cNvPr id="735234" name="Object 2"/>
          <p:cNvGraphicFramePr>
            <a:graphicFrameLocks noChangeAspect="1"/>
          </p:cNvGraphicFramePr>
          <p:nvPr/>
        </p:nvGraphicFramePr>
        <p:xfrm>
          <a:off x="2743200" y="2514600"/>
          <a:ext cx="5410200" cy="4343400"/>
        </p:xfrm>
        <a:graphic>
          <a:graphicData uri="http://schemas.openxmlformats.org/presentationml/2006/ole">
            <p:oleObj spid="_x0000_s735234" name="Picture" r:id="rId3" imgW="3542857" imgH="3323810" progId="StaticDib">
              <p:embed/>
            </p:oleObj>
          </a:graphicData>
        </a:graphic>
      </p:graphicFrame>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a:bodyPr>
          <a:lstStyle/>
          <a:p>
            <a:r>
              <a:rPr lang="en-US" dirty="0" smtClean="0"/>
              <a:t>Services are Singletons within an </a:t>
            </a:r>
            <a:r>
              <a:rPr lang="en-US" dirty="0" smtClean="0"/>
              <a:t>Injector</a:t>
            </a:r>
          </a:p>
          <a:p>
            <a:pPr lvl="1"/>
            <a:r>
              <a:rPr lang="en-US" b="1" dirty="0" smtClean="0"/>
              <a:t>Do</a:t>
            </a:r>
            <a:r>
              <a:rPr lang="en-US" dirty="0" smtClean="0"/>
              <a:t> use services as singletons within the same injector. Use them for sharing data and functionality.</a:t>
            </a:r>
          </a:p>
          <a:p>
            <a:pPr lvl="1"/>
            <a:r>
              <a:rPr lang="en-US" b="1" dirty="0" smtClean="0"/>
              <a:t>Why?</a:t>
            </a:r>
            <a:r>
              <a:rPr lang="en-US" dirty="0" smtClean="0"/>
              <a:t> Services are ideal for sharing methods across a feature area or an app.</a:t>
            </a:r>
          </a:p>
          <a:p>
            <a:pPr lvl="1"/>
            <a:r>
              <a:rPr lang="en-US" b="1" dirty="0" smtClean="0"/>
              <a:t>Why?</a:t>
            </a:r>
            <a:r>
              <a:rPr lang="en-US" dirty="0" smtClean="0"/>
              <a:t> Services are ideal for sharing </a:t>
            </a:r>
            <a:r>
              <a:rPr lang="en-US" dirty="0" err="1" smtClean="0"/>
              <a:t>stateful</a:t>
            </a:r>
            <a:r>
              <a:rPr lang="en-US" dirty="0" smtClean="0"/>
              <a:t> in-memory data</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a:bodyPr>
          <a:lstStyle/>
          <a:p>
            <a:r>
              <a:rPr lang="en-US" dirty="0" smtClean="0"/>
              <a:t>Services are Singletons within an </a:t>
            </a:r>
            <a:r>
              <a:rPr lang="en-US" dirty="0" smtClean="0"/>
              <a:t>Injector</a:t>
            </a:r>
            <a:endParaRPr lang="en-US" dirty="0" smtClean="0"/>
          </a:p>
        </p:txBody>
      </p:sp>
      <p:graphicFrame>
        <p:nvGraphicFramePr>
          <p:cNvPr id="736258" name="Object 2"/>
          <p:cNvGraphicFramePr>
            <a:graphicFrameLocks noChangeAspect="1"/>
          </p:cNvGraphicFramePr>
          <p:nvPr/>
        </p:nvGraphicFramePr>
        <p:xfrm>
          <a:off x="1752601" y="2362200"/>
          <a:ext cx="6324599" cy="4067176"/>
        </p:xfrm>
        <a:graphic>
          <a:graphicData uri="http://schemas.openxmlformats.org/presentationml/2006/ole">
            <p:oleObj spid="_x0000_s736258" name="Picture" r:id="rId3" imgW="4323810" imgH="2038095" progId="StaticDib">
              <p:embed/>
            </p:oleObj>
          </a:graphicData>
        </a:graphic>
      </p:graphicFrame>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lnSpcReduction="10000"/>
          </a:bodyPr>
          <a:lstStyle/>
          <a:p>
            <a:r>
              <a:rPr lang="en-US" dirty="0" smtClean="0"/>
              <a:t>Single </a:t>
            </a:r>
            <a:r>
              <a:rPr lang="en-US" dirty="0" smtClean="0"/>
              <a:t>Responsibility</a:t>
            </a:r>
          </a:p>
          <a:p>
            <a:pPr lvl="1"/>
            <a:r>
              <a:rPr lang="en-US" b="1" dirty="0" smtClean="0"/>
              <a:t>Do</a:t>
            </a:r>
            <a:r>
              <a:rPr lang="en-US" dirty="0" smtClean="0"/>
              <a:t> create services with a single responsibility that is encapsulated by its context.</a:t>
            </a:r>
          </a:p>
          <a:p>
            <a:pPr lvl="1"/>
            <a:r>
              <a:rPr lang="en-US" b="1" dirty="0" smtClean="0"/>
              <a:t>Do</a:t>
            </a:r>
            <a:r>
              <a:rPr lang="en-US" dirty="0" smtClean="0"/>
              <a:t> create a new service once the service begins to exceed that singular purpose.</a:t>
            </a:r>
          </a:p>
          <a:p>
            <a:pPr lvl="1"/>
            <a:r>
              <a:rPr lang="en-US" b="1" dirty="0" smtClean="0"/>
              <a:t>Why?</a:t>
            </a:r>
            <a:r>
              <a:rPr lang="en-US" dirty="0" smtClean="0"/>
              <a:t> When a service has multiple responsibilities, it becomes difficult to test.</a:t>
            </a:r>
          </a:p>
          <a:p>
            <a:pPr lvl="1"/>
            <a:r>
              <a:rPr lang="en-US" b="1" dirty="0" smtClean="0"/>
              <a:t>Why?</a:t>
            </a:r>
            <a:r>
              <a:rPr lang="en-US" dirty="0" smtClean="0"/>
              <a:t> When a service has multiple responsibilities, every component or service that injects it now carries the weight of them all</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Providing a </a:t>
            </a:r>
            <a:r>
              <a:rPr lang="en-US" dirty="0" smtClean="0"/>
              <a:t>Service</a:t>
            </a:r>
          </a:p>
          <a:p>
            <a:pPr lvl="1"/>
            <a:r>
              <a:rPr lang="en-US" b="1" dirty="0" smtClean="0"/>
              <a:t>Do</a:t>
            </a:r>
            <a:r>
              <a:rPr lang="en-US" dirty="0" smtClean="0"/>
              <a:t> provide services to the Angular injector at the top-most component where they will be shared.</a:t>
            </a:r>
          </a:p>
          <a:p>
            <a:pPr lvl="1"/>
            <a:r>
              <a:rPr lang="en-US" b="1" dirty="0" smtClean="0"/>
              <a:t>Why?</a:t>
            </a:r>
            <a:r>
              <a:rPr lang="en-US" dirty="0" smtClean="0"/>
              <a:t> The Angular injector is hierarchical.</a:t>
            </a:r>
          </a:p>
          <a:p>
            <a:pPr lvl="1"/>
            <a:r>
              <a:rPr lang="en-US" b="1" dirty="0" smtClean="0"/>
              <a:t>Why?</a:t>
            </a:r>
            <a:r>
              <a:rPr lang="en-US" dirty="0" smtClean="0"/>
              <a:t> When providing the service to a top level component, that instance is shared and available to all child components of that top level component.</a:t>
            </a:r>
          </a:p>
          <a:p>
            <a:pPr lvl="1"/>
            <a:r>
              <a:rPr lang="en-US" b="1" dirty="0" smtClean="0"/>
              <a:t>Why?</a:t>
            </a:r>
            <a:r>
              <a:rPr lang="en-US" dirty="0" smtClean="0"/>
              <a:t> This is ideal when a service is sharing methods or state.</a:t>
            </a:r>
          </a:p>
          <a:p>
            <a:pPr lvl="1"/>
            <a:r>
              <a:rPr lang="en-US" b="1" dirty="0" smtClean="0"/>
              <a:t>Why?</a:t>
            </a:r>
            <a:r>
              <a:rPr lang="en-US" dirty="0" smtClean="0"/>
              <a:t> This is not ideal when two different components need different instances of a service. In this scenario it would be better to provide the service at the component level that needs the new and separate instance</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a:bodyPr>
          <a:lstStyle/>
          <a:p>
            <a:r>
              <a:rPr lang="en-US" dirty="0" smtClean="0"/>
              <a:t>Providing </a:t>
            </a:r>
            <a:r>
              <a:rPr lang="en-US" dirty="0" smtClean="0"/>
              <a:t>a Service</a:t>
            </a:r>
          </a:p>
          <a:p>
            <a:pPr>
              <a:buNone/>
            </a:pPr>
            <a:endParaRPr lang="en-US" dirty="0" smtClean="0"/>
          </a:p>
        </p:txBody>
      </p:sp>
      <p:graphicFrame>
        <p:nvGraphicFramePr>
          <p:cNvPr id="737282" name="Object 2"/>
          <p:cNvGraphicFramePr>
            <a:graphicFrameLocks noChangeAspect="1"/>
          </p:cNvGraphicFramePr>
          <p:nvPr/>
        </p:nvGraphicFramePr>
        <p:xfrm>
          <a:off x="1981200" y="2286000"/>
          <a:ext cx="5819776" cy="4167187"/>
        </p:xfrm>
        <a:graphic>
          <a:graphicData uri="http://schemas.openxmlformats.org/presentationml/2006/ole">
            <p:oleObj spid="_x0000_s737282" name="Picture" r:id="rId3" imgW="3866667" imgH="2847619" progId="StaticDib">
              <p:embed/>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NodeJS</a:t>
            </a:r>
            <a:endParaRPr lang="en-US" dirty="0"/>
          </a:p>
        </p:txBody>
      </p:sp>
      <p:sp>
        <p:nvSpPr>
          <p:cNvPr id="3" name="Content Placeholder 2"/>
          <p:cNvSpPr>
            <a:spLocks noGrp="1"/>
          </p:cNvSpPr>
          <p:nvPr>
            <p:ph idx="1"/>
          </p:nvPr>
        </p:nvSpPr>
        <p:spPr>
          <a:xfrm>
            <a:off x="1219200" y="1295400"/>
            <a:ext cx="7696200" cy="4572000"/>
          </a:xfrm>
        </p:spPr>
        <p:txBody>
          <a:bodyPr>
            <a:normAutofit/>
          </a:bodyPr>
          <a:lstStyle/>
          <a:p>
            <a:r>
              <a:rPr lang="en-US" dirty="0" err="1" smtClean="0"/>
              <a:t>NodeJS</a:t>
            </a:r>
            <a:r>
              <a:rPr lang="en-US" dirty="0" smtClean="0"/>
              <a:t> Wrapper on V8 Engine (image)</a:t>
            </a:r>
          </a:p>
          <a:p>
            <a:r>
              <a:rPr lang="en-US" dirty="0" smtClean="0"/>
              <a:t>Not a Web Framework, not going to replace Rails, </a:t>
            </a:r>
            <a:r>
              <a:rPr lang="en-US" dirty="0" err="1" smtClean="0"/>
              <a:t>Jengo</a:t>
            </a:r>
            <a:r>
              <a:rPr lang="en-US" dirty="0" smtClean="0"/>
              <a:t>. Low level network application</a:t>
            </a:r>
          </a:p>
          <a:p>
            <a:r>
              <a:rPr lang="en-US" dirty="0" smtClean="0"/>
              <a:t>Blocking </a:t>
            </a:r>
            <a:r>
              <a:rPr lang="en-US" dirty="0" err="1" smtClean="0"/>
              <a:t>vs</a:t>
            </a:r>
            <a:r>
              <a:rPr lang="en-US" dirty="0" smtClean="0"/>
              <a:t> Non-Blocking Code</a:t>
            </a:r>
          </a:p>
          <a:p>
            <a:r>
              <a:rPr lang="en-US" baseline="0" dirty="0" smtClean="0">
                <a:sym typeface="Wingdings" pitchFamily="2" charset="2"/>
              </a:rPr>
              <a:t>Ryan Dahl Quote</a:t>
            </a:r>
            <a:r>
              <a:rPr lang="en-US" dirty="0">
                <a:sym typeface="Wingdings" pitchFamily="2" charset="2"/>
              </a:rPr>
              <a:t> </a:t>
            </a:r>
            <a:r>
              <a:rPr lang="en-US" dirty="0" smtClean="0">
                <a:sym typeface="Wingdings" pitchFamily="2" charset="2"/>
              </a:rPr>
              <a:t>on concurrency</a:t>
            </a:r>
            <a:endParaRPr lang="en-US" dirty="0" smtClean="0"/>
          </a:p>
          <a:p>
            <a:r>
              <a:rPr lang="en-US" dirty="0" smtClean="0"/>
              <a:t>Blocking OR Process Intensive Applications</a:t>
            </a: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the @</a:t>
            </a:r>
            <a:r>
              <a:rPr lang="en-US" dirty="0" err="1" smtClean="0"/>
              <a:t>Injectable</a:t>
            </a:r>
            <a:r>
              <a:rPr lang="en-US" dirty="0" smtClean="0"/>
              <a:t>() Class </a:t>
            </a:r>
            <a:r>
              <a:rPr lang="en-US" dirty="0" smtClean="0"/>
              <a:t>Decorator</a:t>
            </a:r>
          </a:p>
          <a:p>
            <a:pPr lvl="1"/>
            <a:r>
              <a:rPr lang="en-US" b="1" dirty="0" smtClean="0"/>
              <a:t>Do</a:t>
            </a:r>
            <a:r>
              <a:rPr lang="en-US" dirty="0" smtClean="0"/>
              <a:t> use the @</a:t>
            </a:r>
            <a:r>
              <a:rPr lang="en-US" dirty="0" err="1" smtClean="0"/>
              <a:t>Injectable</a:t>
            </a:r>
            <a:r>
              <a:rPr lang="en-US" dirty="0" smtClean="0"/>
              <a:t> class decorator instead of the @Inject parameter decorator when using types as tokens for the dependencies of a service.</a:t>
            </a:r>
          </a:p>
          <a:p>
            <a:pPr lvl="1"/>
            <a:r>
              <a:rPr lang="en-US" b="1" dirty="0" smtClean="0"/>
              <a:t>Why?</a:t>
            </a:r>
            <a:r>
              <a:rPr lang="en-US" dirty="0" smtClean="0"/>
              <a:t> The Angular DI mechanism resolves all dependencies of services based on their types declared with the services' constructors.</a:t>
            </a:r>
          </a:p>
          <a:p>
            <a:pPr lvl="1"/>
            <a:r>
              <a:rPr lang="en-US" b="1" dirty="0" smtClean="0"/>
              <a:t>Why?</a:t>
            </a:r>
            <a:r>
              <a:rPr lang="en-US" dirty="0" smtClean="0"/>
              <a:t> When a service accepts only dependencies associated with type tokens, the @</a:t>
            </a:r>
            <a:r>
              <a:rPr lang="en-US" dirty="0" err="1" smtClean="0"/>
              <a:t>Injectable</a:t>
            </a:r>
            <a:r>
              <a:rPr lang="en-US" dirty="0" smtClean="0"/>
              <a:t>() syntax is much less verbose compared to using @Inject() on each individual constructor parameter</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Services</a:t>
            </a:r>
            <a:endParaRPr lang="en-US" dirty="0"/>
          </a:p>
        </p:txBody>
      </p:sp>
      <p:sp>
        <p:nvSpPr>
          <p:cNvPr id="3" name="Content Placeholder 2"/>
          <p:cNvSpPr>
            <a:spLocks noGrp="1"/>
          </p:cNvSpPr>
          <p:nvPr>
            <p:ph idx="1"/>
          </p:nvPr>
        </p:nvSpPr>
        <p:spPr/>
        <p:txBody>
          <a:bodyPr>
            <a:normAutofit/>
          </a:bodyPr>
          <a:lstStyle/>
          <a:p>
            <a:pPr>
              <a:buNone/>
            </a:pPr>
            <a:r>
              <a:rPr lang="en-US" dirty="0" smtClean="0"/>
              <a:t>Use the @</a:t>
            </a:r>
            <a:r>
              <a:rPr lang="en-US" dirty="0" err="1" smtClean="0"/>
              <a:t>Injectable</a:t>
            </a:r>
            <a:r>
              <a:rPr lang="en-US" dirty="0" smtClean="0"/>
              <a:t>() Class </a:t>
            </a:r>
            <a:r>
              <a:rPr lang="en-US" dirty="0" smtClean="0"/>
              <a:t>Decorator</a:t>
            </a:r>
            <a:endParaRPr lang="en-US" dirty="0" smtClean="0"/>
          </a:p>
        </p:txBody>
      </p:sp>
      <p:graphicFrame>
        <p:nvGraphicFramePr>
          <p:cNvPr id="738306" name="Object 2"/>
          <p:cNvGraphicFramePr>
            <a:graphicFrameLocks noChangeAspect="1"/>
          </p:cNvGraphicFramePr>
          <p:nvPr/>
        </p:nvGraphicFramePr>
        <p:xfrm>
          <a:off x="2286000" y="2362200"/>
          <a:ext cx="4681537" cy="3810000"/>
        </p:xfrm>
        <a:graphic>
          <a:graphicData uri="http://schemas.openxmlformats.org/presentationml/2006/ole">
            <p:oleObj spid="_x0000_s738306" name="Picture" r:id="rId3" imgW="2657143" imgH="1732875" progId="StaticDib">
              <p:embed/>
            </p:oleObj>
          </a:graphicData>
        </a:graphic>
      </p:graphicFrame>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t>
            </a:r>
            <a:r>
              <a:rPr lang="en-US" dirty="0" smtClean="0"/>
              <a:t>Services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Separate Data </a:t>
            </a:r>
            <a:r>
              <a:rPr lang="en-US" dirty="0" smtClean="0"/>
              <a:t>Calls</a:t>
            </a:r>
          </a:p>
          <a:p>
            <a:pPr lvl="1"/>
            <a:r>
              <a:rPr lang="en-US" b="1" dirty="0" smtClean="0"/>
              <a:t>Do</a:t>
            </a:r>
            <a:r>
              <a:rPr lang="en-US" dirty="0" smtClean="0"/>
              <a:t> </a:t>
            </a:r>
            <a:r>
              <a:rPr lang="en-US" dirty="0" err="1" smtClean="0"/>
              <a:t>refactor</a:t>
            </a:r>
            <a:r>
              <a:rPr lang="en-US" dirty="0" smtClean="0"/>
              <a:t> logic for making data operations and interacting with data to a service.</a:t>
            </a:r>
          </a:p>
          <a:p>
            <a:pPr lvl="1"/>
            <a:r>
              <a:rPr lang="en-US" b="1" dirty="0" smtClean="0"/>
              <a:t>Do</a:t>
            </a:r>
            <a:r>
              <a:rPr lang="en-US" dirty="0" smtClean="0"/>
              <a:t> make data services responsible for XHR calls, local storage, stashing in memory, or any other data operations.</a:t>
            </a:r>
          </a:p>
          <a:p>
            <a:pPr lvl="1"/>
            <a:r>
              <a:rPr lang="en-US" b="1" dirty="0" smtClean="0"/>
              <a:t>Why?</a:t>
            </a:r>
            <a:r>
              <a:rPr lang="en-US" dirty="0" smtClean="0"/>
              <a:t> The component's responsibility is for the presentation and gathering of information for the view. It should not care how it gets the data, just that it knows who to ask for it. Separating the data services moves the logic on how to get it to the data service, and lets the component be simpler and more focused on the view.</a:t>
            </a:r>
          </a:p>
          <a:p>
            <a:pPr lvl="1"/>
            <a:r>
              <a:rPr lang="en-US" b="1" dirty="0" smtClean="0"/>
              <a:t>Why?</a:t>
            </a:r>
            <a:r>
              <a:rPr lang="en-US" dirty="0" smtClean="0"/>
              <a:t> This makes it easier to test (mock or real) the data calls when testing a component that uses a data service.</a:t>
            </a:r>
          </a:p>
          <a:p>
            <a:pPr lvl="1"/>
            <a:r>
              <a:rPr lang="en-US" b="1" dirty="0" smtClean="0"/>
              <a:t>Why?</a:t>
            </a:r>
            <a:r>
              <a:rPr lang="en-US" dirty="0" smtClean="0"/>
              <a:t> Data service implementation may have very specific code to handle the data repository. This may include headers, how to talk to the data, or other services such as Http. Separating the logic into a data service encapsulates this logic in a single place hiding the implementation from the outside consumers (perhaps a component), also making it easier to change the implementation</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a:t>
            </a:r>
            <a:r>
              <a:rPr lang="en-US" dirty="0" smtClean="0"/>
              <a:t>Hooks</a:t>
            </a:r>
            <a:endParaRPr lang="en-US" dirty="0"/>
          </a:p>
        </p:txBody>
      </p:sp>
      <p:sp>
        <p:nvSpPr>
          <p:cNvPr id="3" name="Content Placeholder 2"/>
          <p:cNvSpPr>
            <a:spLocks noGrp="1"/>
          </p:cNvSpPr>
          <p:nvPr>
            <p:ph idx="1"/>
          </p:nvPr>
        </p:nvSpPr>
        <p:spPr/>
        <p:txBody>
          <a:bodyPr>
            <a:normAutofit/>
          </a:bodyPr>
          <a:lstStyle/>
          <a:p>
            <a:r>
              <a:rPr lang="en-US" dirty="0" smtClean="0"/>
              <a:t>Use Lifecycle Hooks to tap into important events exposed by Angular</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a:t>
            </a:r>
            <a:r>
              <a:rPr lang="en-US" dirty="0" smtClean="0"/>
              <a:t>Hooks</a:t>
            </a:r>
            <a:endParaRPr lang="en-US" dirty="0"/>
          </a:p>
        </p:txBody>
      </p:sp>
      <p:sp>
        <p:nvSpPr>
          <p:cNvPr id="3" name="Content Placeholder 2"/>
          <p:cNvSpPr>
            <a:spLocks noGrp="1"/>
          </p:cNvSpPr>
          <p:nvPr>
            <p:ph idx="1"/>
          </p:nvPr>
        </p:nvSpPr>
        <p:spPr/>
        <p:txBody>
          <a:bodyPr>
            <a:normAutofit/>
          </a:bodyPr>
          <a:lstStyle/>
          <a:p>
            <a:r>
              <a:rPr lang="en-US" dirty="0" smtClean="0"/>
              <a:t>Implement Lifecycle Hooks </a:t>
            </a:r>
            <a:r>
              <a:rPr lang="en-US" dirty="0" smtClean="0"/>
              <a:t>Interfaces</a:t>
            </a:r>
          </a:p>
          <a:p>
            <a:pPr lvl="1"/>
            <a:r>
              <a:rPr lang="en-US" b="1" dirty="0" smtClean="0"/>
              <a:t>Do</a:t>
            </a:r>
            <a:r>
              <a:rPr lang="en-US" dirty="0" smtClean="0"/>
              <a:t> implement the lifecycle hook interfaces.</a:t>
            </a:r>
          </a:p>
          <a:p>
            <a:pPr lvl="1"/>
            <a:r>
              <a:rPr lang="en-US" b="1" dirty="0" smtClean="0"/>
              <a:t>Why?</a:t>
            </a:r>
            <a:r>
              <a:rPr lang="en-US" dirty="0" smtClean="0"/>
              <a:t> Strongly-typed method signatures. The compiler and editor can call out misspellings</a:t>
            </a:r>
            <a:r>
              <a:rPr lang="en-US" dirty="0" smtClean="0"/>
              <a:t>.</a:t>
            </a:r>
            <a:r>
              <a:rPr lang="en-US" dirty="0" smtClean="0"/>
              <a:t/>
            </a:r>
            <a:br>
              <a:rPr lang="en-US" dirty="0" smtClean="0"/>
            </a:br>
            <a:endParaRPr lang="en-US" dirty="0" smtClean="0"/>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Lifecycle </a:t>
            </a:r>
            <a:r>
              <a:rPr lang="en-US" dirty="0" smtClean="0"/>
              <a:t>Hooks</a:t>
            </a:r>
            <a:endParaRPr lang="en-US" dirty="0"/>
          </a:p>
        </p:txBody>
      </p:sp>
      <p:sp>
        <p:nvSpPr>
          <p:cNvPr id="3" name="Content Placeholder 2"/>
          <p:cNvSpPr>
            <a:spLocks noGrp="1"/>
          </p:cNvSpPr>
          <p:nvPr>
            <p:ph idx="1"/>
          </p:nvPr>
        </p:nvSpPr>
        <p:spPr/>
        <p:txBody>
          <a:bodyPr>
            <a:normAutofit/>
          </a:bodyPr>
          <a:lstStyle/>
          <a:p>
            <a:r>
              <a:rPr lang="en-US" dirty="0" smtClean="0"/>
              <a:t>Implement Lifecycle Hooks </a:t>
            </a:r>
            <a:r>
              <a:rPr lang="en-US" dirty="0" smtClean="0"/>
              <a:t>Interfaces</a:t>
            </a:r>
            <a:endParaRPr lang="en-US" dirty="0" smtClean="0"/>
          </a:p>
        </p:txBody>
      </p:sp>
      <p:graphicFrame>
        <p:nvGraphicFramePr>
          <p:cNvPr id="740354" name="Object 2"/>
          <p:cNvGraphicFramePr>
            <a:graphicFrameLocks noChangeAspect="1"/>
          </p:cNvGraphicFramePr>
          <p:nvPr/>
        </p:nvGraphicFramePr>
        <p:xfrm>
          <a:off x="1905000" y="2209800"/>
          <a:ext cx="6096000" cy="4419600"/>
        </p:xfrm>
        <a:graphic>
          <a:graphicData uri="http://schemas.openxmlformats.org/presentationml/2006/ole">
            <p:oleObj spid="_x0000_s740354" name="Picture" r:id="rId3" imgW="3723810" imgH="2228571" progId="StaticDib">
              <p:embed/>
            </p:oleObj>
          </a:graphicData>
        </a:graphic>
      </p:graphicFrame>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p:txBody>
          <a:bodyPr/>
          <a:lstStyle/>
          <a:p>
            <a:pPr>
              <a:buNone/>
            </a:pPr>
            <a:endParaRPr lang="en-US" dirty="0" smtClean="0">
              <a:hlinkClick r:id="rId2"/>
            </a:endParaRPr>
          </a:p>
          <a:p>
            <a:pPr>
              <a:buNone/>
            </a:pPr>
            <a:endParaRPr lang="en-US" dirty="0" smtClean="0">
              <a:hlinkClick r:id="rId2"/>
            </a:endParaRPr>
          </a:p>
          <a:p>
            <a:pPr>
              <a:buNone/>
            </a:pPr>
            <a:r>
              <a:rPr lang="en-US" dirty="0" smtClean="0">
                <a:hlinkClick r:id="rId2"/>
              </a:rPr>
              <a:t>puneetvashisht@gmail.com</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Steps</a:t>
            </a:r>
            <a:endParaRPr lang="en-US" dirty="0"/>
          </a:p>
        </p:txBody>
      </p:sp>
      <p:sp>
        <p:nvSpPr>
          <p:cNvPr id="3" name="Content Placeholder 2"/>
          <p:cNvSpPr>
            <a:spLocks noGrp="1"/>
          </p:cNvSpPr>
          <p:nvPr>
            <p:ph idx="1"/>
          </p:nvPr>
        </p:nvSpPr>
        <p:spPr/>
        <p:txBody>
          <a:bodyPr/>
          <a:lstStyle/>
          <a:p>
            <a:r>
              <a:rPr lang="en-US" b="1" dirty="0" err="1" smtClean="0"/>
              <a:t>MongoDB</a:t>
            </a:r>
            <a:r>
              <a:rPr lang="en-US" b="1" dirty="0" smtClean="0"/>
              <a:t>: http://docs.mongodb.org/manual/tutorial/install-mongodb-on-windows/</a:t>
            </a:r>
          </a:p>
          <a:p>
            <a:r>
              <a:rPr lang="en-US" b="1" dirty="0" err="1" smtClean="0"/>
              <a:t>NodeJS</a:t>
            </a:r>
            <a:r>
              <a:rPr lang="en-US" b="1" dirty="0" smtClean="0"/>
              <a:t>: </a:t>
            </a:r>
            <a:r>
              <a:rPr lang="en-US" b="1" dirty="0" smtClean="0">
                <a:hlinkClick r:id="rId2"/>
              </a:rPr>
              <a:t>https://nodejs.org/</a:t>
            </a:r>
            <a:endParaRPr lang="en-US" b="1" dirty="0" smtClean="0"/>
          </a:p>
          <a:p>
            <a:endParaRPr 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Create Static Web Server</a:t>
            </a:r>
          </a:p>
          <a:p>
            <a:r>
              <a:rPr lang="en-US" dirty="0" smtClean="0"/>
              <a:t>Make it dynamic</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Modules</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a:t>n</a:t>
            </a:r>
            <a:r>
              <a:rPr lang="en-US" dirty="0" err="1" smtClean="0"/>
              <a:t>pm</a:t>
            </a:r>
            <a:endParaRPr lang="en-US" dirty="0" smtClean="0"/>
          </a:p>
          <a:p>
            <a:r>
              <a:rPr lang="en-US" dirty="0" err="1" smtClean="0"/>
              <a:t>MongoDB</a:t>
            </a:r>
            <a:endParaRPr lang="en-US" dirty="0" smtClean="0"/>
          </a:p>
          <a:p>
            <a:r>
              <a:rPr lang="en-US" dirty="0" smtClean="0"/>
              <a:t>Mongoose</a:t>
            </a:r>
          </a:p>
          <a:p>
            <a:r>
              <a:rPr lang="en-US" dirty="0" smtClean="0"/>
              <a:t>JADE</a:t>
            </a:r>
          </a:p>
          <a:p>
            <a:r>
              <a:rPr lang="en-US" dirty="0" err="1" smtClean="0"/>
              <a:t>WebSockets</a:t>
            </a:r>
            <a:endParaRPr lang="en-US" dirty="0" smtClean="0"/>
          </a:p>
          <a:p>
            <a:r>
              <a:rPr lang="en-US" dirty="0" smtClean="0"/>
              <a:t>Express</a:t>
            </a:r>
          </a:p>
          <a:p>
            <a:endParaRPr lang="en-US" dirty="0"/>
          </a:p>
          <a:p>
            <a:pPr>
              <a:buNone/>
            </a:pPr>
            <a:r>
              <a:rPr lang="en-US" dirty="0" smtClean="0"/>
              <a:t>Tools</a:t>
            </a:r>
          </a:p>
          <a:p>
            <a:r>
              <a:rPr lang="en-US" dirty="0" smtClean="0"/>
              <a:t>Grunt</a:t>
            </a:r>
          </a:p>
          <a:p>
            <a:r>
              <a:rPr lang="en-US" dirty="0" smtClean="0"/>
              <a:t>Bower</a:t>
            </a:r>
          </a:p>
          <a:p>
            <a:r>
              <a:rPr lang="en-US" dirty="0" smtClean="0"/>
              <a:t>Yeoman</a:t>
            </a:r>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JavaScript again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394" name="Object 2"/>
          <p:cNvGraphicFramePr>
            <a:graphicFrameLocks noChangeAspect="1"/>
          </p:cNvGraphicFramePr>
          <p:nvPr/>
        </p:nvGraphicFramePr>
        <p:xfrm>
          <a:off x="1066800" y="500063"/>
          <a:ext cx="7027862" cy="5857875"/>
        </p:xfrm>
        <a:graphic>
          <a:graphicData uri="http://schemas.openxmlformats.org/presentationml/2006/ole">
            <p:oleObj spid="_x0000_s59394" name="Picture" r:id="rId4" imgW="7028571" imgH="5857143" progId="StaticDib">
              <p:embed/>
            </p:oleObj>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3" name="Content Placeholder 2"/>
          <p:cNvSpPr>
            <a:spLocks noGrp="1"/>
          </p:cNvSpPr>
          <p:nvPr>
            <p:ph idx="1"/>
          </p:nvPr>
        </p:nvSpPr>
        <p:spPr/>
        <p:txBody>
          <a:bodyPr/>
          <a:lstStyle/>
          <a:p>
            <a:r>
              <a:rPr lang="en-US" dirty="0" smtClean="0"/>
              <a:t>JavaScript again</a:t>
            </a:r>
          </a:p>
          <a:p>
            <a:pPr lvl="1"/>
            <a:r>
              <a:rPr lang="en-US" dirty="0" smtClean="0"/>
              <a:t>Jasmine</a:t>
            </a:r>
          </a:p>
          <a:p>
            <a:pPr lvl="1"/>
            <a:r>
              <a:rPr lang="en-US" dirty="0" smtClean="0"/>
              <a:t>Karma</a:t>
            </a:r>
          </a:p>
          <a:p>
            <a:pPr lvl="1"/>
            <a:r>
              <a:rPr lang="en-US" dirty="0" smtClean="0"/>
              <a:t>Istanbul</a:t>
            </a:r>
          </a:p>
          <a:p>
            <a:pPr lvl="1"/>
            <a:r>
              <a:rPr lang="en-US" dirty="0" smtClean="0"/>
              <a:t>Protractor</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Sessions</a:t>
            </a:r>
          </a:p>
          <a:p>
            <a:r>
              <a:rPr lang="en-US" dirty="0" smtClean="0"/>
              <a:t>Security</a:t>
            </a:r>
          </a:p>
          <a:p>
            <a:r>
              <a:rPr lang="en-US" dirty="0" smtClean="0"/>
              <a:t>Caching</a:t>
            </a:r>
          </a:p>
          <a:p>
            <a:r>
              <a:rPr lang="en-US" dirty="0" smtClean="0"/>
              <a:t>Transactions: Implement two phase transaction</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Gulp</a:t>
            </a:r>
            <a:endParaRPr lang="en-US" dirty="0"/>
          </a:p>
        </p:txBody>
      </p:sp>
      <p:sp>
        <p:nvSpPr>
          <p:cNvPr id="3" name="Content Placeholder 2"/>
          <p:cNvSpPr>
            <a:spLocks noGrp="1"/>
          </p:cNvSpPr>
          <p:nvPr>
            <p:ph idx="1"/>
          </p:nvPr>
        </p:nvSpPr>
        <p:spPr/>
        <p:txBody>
          <a:bodyPr>
            <a:normAutofit/>
          </a:bodyPr>
          <a:lstStyle/>
          <a:p>
            <a:r>
              <a:rPr lang="en-US" dirty="0" smtClean="0"/>
              <a:t>Gulp is a task runner that uses Node.js as a platform</a:t>
            </a:r>
          </a:p>
          <a:p>
            <a:r>
              <a:rPr lang="en-US" dirty="0" smtClean="0"/>
              <a:t>Gulp purely uses the JavaScript code and helps to run front-end tasks and large-scale web applications</a:t>
            </a:r>
          </a:p>
          <a:p>
            <a:r>
              <a:rPr lang="en-US" dirty="0" smtClean="0"/>
              <a:t>It builds system automated tasks like </a:t>
            </a:r>
          </a:p>
          <a:p>
            <a:pPr lvl="1"/>
            <a:r>
              <a:rPr lang="en-US" dirty="0" smtClean="0"/>
              <a:t>CSS and HTML </a:t>
            </a:r>
            <a:r>
              <a:rPr lang="en-US" dirty="0" err="1" smtClean="0"/>
              <a:t>minification</a:t>
            </a:r>
            <a:endParaRPr lang="en-US" dirty="0" smtClean="0"/>
          </a:p>
          <a:p>
            <a:pPr lvl="1"/>
            <a:r>
              <a:rPr lang="en-US" dirty="0" smtClean="0"/>
              <a:t>concatenating library files</a:t>
            </a:r>
          </a:p>
          <a:p>
            <a:pPr lvl="1"/>
            <a:r>
              <a:rPr lang="en-US" dirty="0" smtClean="0"/>
              <a:t>compiling the SASS files, etc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Gulp</a:t>
            </a:r>
            <a:endParaRPr lang="en-US" dirty="0"/>
          </a:p>
        </p:txBody>
      </p:sp>
      <p:sp>
        <p:nvSpPr>
          <p:cNvPr id="3" name="Content Placeholder 2"/>
          <p:cNvSpPr>
            <a:spLocks noGrp="1"/>
          </p:cNvSpPr>
          <p:nvPr>
            <p:ph idx="1"/>
          </p:nvPr>
        </p:nvSpPr>
        <p:spPr/>
        <p:txBody>
          <a:bodyPr>
            <a:normAutofit/>
          </a:bodyPr>
          <a:lstStyle/>
          <a:p>
            <a:r>
              <a:rPr lang="en-US" dirty="0" smtClean="0"/>
              <a:t>It is shorter, simpler and faster as compared to other task runner. </a:t>
            </a:r>
          </a:p>
          <a:p>
            <a:r>
              <a:rPr lang="en-US" dirty="0" smtClean="0"/>
              <a:t>Uses SASS and LESS as CSS preprocessor.</a:t>
            </a:r>
          </a:p>
          <a:p>
            <a:r>
              <a:rPr lang="en-US" dirty="0" smtClean="0"/>
              <a:t>Automatically refreshes page after editing the source files. </a:t>
            </a:r>
          </a:p>
          <a:p>
            <a:r>
              <a:rPr lang="en-US" dirty="0" smtClean="0"/>
              <a:t>Easy to understand and build the Gulpfile.js because, it uses pure JavaScript code to build the task.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Gulp</a:t>
            </a:r>
            <a:endParaRPr lang="en-US" dirty="0"/>
          </a:p>
        </p:txBody>
      </p:sp>
      <p:sp>
        <p:nvSpPr>
          <p:cNvPr id="3" name="Content Placeholder 2"/>
          <p:cNvSpPr>
            <a:spLocks noGrp="1"/>
          </p:cNvSpPr>
          <p:nvPr>
            <p:ph idx="1"/>
          </p:nvPr>
        </p:nvSpPr>
        <p:spPr/>
        <p:txBody>
          <a:bodyPr>
            <a:normAutofit/>
          </a:bodyPr>
          <a:lstStyle/>
          <a:p>
            <a:r>
              <a:rPr lang="en-US" dirty="0" smtClean="0"/>
              <a:t>Huge speed advantage over any other task runner. </a:t>
            </a:r>
          </a:p>
          <a:p>
            <a:r>
              <a:rPr lang="en-US" dirty="0" smtClean="0"/>
              <a:t>Easy to code and understand. </a:t>
            </a:r>
          </a:p>
          <a:p>
            <a:r>
              <a:rPr lang="en-US" dirty="0" smtClean="0"/>
              <a:t>Easy to test the web applications. </a:t>
            </a:r>
          </a:p>
          <a:p>
            <a:r>
              <a:rPr lang="en-US" dirty="0" err="1" smtClean="0"/>
              <a:t>Plugins</a:t>
            </a:r>
            <a:r>
              <a:rPr lang="en-US" dirty="0" smtClean="0"/>
              <a:t> are simple to use</a:t>
            </a:r>
          </a:p>
          <a:p>
            <a:pPr lvl="1"/>
            <a:r>
              <a:rPr lang="en-US" dirty="0" smtClean="0"/>
              <a:t>and designed to do one thing at a time.</a:t>
            </a:r>
          </a:p>
          <a:p>
            <a:r>
              <a:rPr lang="en-US" dirty="0" smtClean="0"/>
              <a:t>Performs repetitive tasks repeatedly </a:t>
            </a:r>
          </a:p>
          <a:p>
            <a:pPr lvl="1"/>
            <a:r>
              <a:rPr lang="en-US" dirty="0" smtClean="0"/>
              <a:t>such as minifying </a:t>
            </a:r>
            <a:r>
              <a:rPr lang="en-US" dirty="0" err="1" smtClean="0"/>
              <a:t>stylesheets</a:t>
            </a:r>
            <a:r>
              <a:rPr lang="en-US" dirty="0" smtClean="0"/>
              <a:t>, compressing images, etc.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endParaRPr lang="en-US" dirty="0"/>
          </a:p>
        </p:txBody>
      </p:sp>
      <p:sp>
        <p:nvSpPr>
          <p:cNvPr id="3" name="Content Placeholder 2"/>
          <p:cNvSpPr>
            <a:spLocks noGrp="1"/>
          </p:cNvSpPr>
          <p:nvPr>
            <p:ph idx="1"/>
          </p:nvPr>
        </p:nvSpPr>
        <p:spPr/>
        <p:txBody>
          <a:bodyPr>
            <a:normAutofit lnSpcReduction="10000"/>
          </a:bodyPr>
          <a:lstStyle/>
          <a:p>
            <a:r>
              <a:rPr lang="en-US" dirty="0" smtClean="0"/>
              <a:t>Superset of JavaScript</a:t>
            </a:r>
          </a:p>
          <a:p>
            <a:r>
              <a:rPr lang="en-US" dirty="0" smtClean="0"/>
              <a:t>Types and Safety</a:t>
            </a:r>
          </a:p>
          <a:p>
            <a:r>
              <a:rPr lang="en-US" dirty="0" smtClean="0"/>
              <a:t>Types enable faster development</a:t>
            </a:r>
          </a:p>
          <a:p>
            <a:r>
              <a:rPr lang="en-US" dirty="0" smtClean="0"/>
              <a:t>Compiles to plain JavaScript</a:t>
            </a:r>
          </a:p>
          <a:p>
            <a:pPr lvl="1"/>
            <a:r>
              <a:rPr lang="en-US" dirty="0" smtClean="0"/>
              <a:t>ES3</a:t>
            </a:r>
          </a:p>
          <a:p>
            <a:pPr lvl="1"/>
            <a:r>
              <a:rPr lang="en-US" dirty="0" smtClean="0"/>
              <a:t>ES5</a:t>
            </a:r>
          </a:p>
          <a:p>
            <a:pPr lvl="1"/>
            <a:r>
              <a:rPr lang="en-US" dirty="0" smtClean="0"/>
              <a:t>ES6/ES2015</a:t>
            </a:r>
          </a:p>
          <a:p>
            <a:r>
              <a:rPr lang="en-US" dirty="0" smtClean="0"/>
              <a:t>Cross-platform</a:t>
            </a:r>
          </a:p>
          <a:p>
            <a:r>
              <a:rPr lang="en-US" dirty="0" smtClean="0"/>
              <a:t>Open source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endParaRPr lang="en-US" dirty="0"/>
          </a:p>
        </p:txBody>
      </p:sp>
      <p:sp>
        <p:nvSpPr>
          <p:cNvPr id="3" name="Content Placeholder 2"/>
          <p:cNvSpPr>
            <a:spLocks noGrp="1"/>
          </p:cNvSpPr>
          <p:nvPr>
            <p:ph idx="1"/>
          </p:nvPr>
        </p:nvSpPr>
        <p:spPr/>
        <p:txBody>
          <a:bodyPr>
            <a:normAutofit/>
          </a:bodyPr>
          <a:lstStyle/>
          <a:p>
            <a:r>
              <a:rPr lang="en-US" dirty="0" smtClean="0"/>
              <a:t>Basic understanding of JavaScript</a:t>
            </a:r>
          </a:p>
          <a:p>
            <a:r>
              <a:rPr lang="en-US" dirty="0" smtClean="0"/>
              <a:t>Node.js (</a:t>
            </a:r>
            <a:r>
              <a:rPr lang="en-US" dirty="0" smtClean="0">
                <a:hlinkClick r:id="rId2"/>
              </a:rPr>
              <a:t>www.nodejs.org</a:t>
            </a:r>
            <a:r>
              <a:rPr lang="en-US" dirty="0" smtClean="0"/>
              <a:t>)</a:t>
            </a:r>
          </a:p>
          <a:p>
            <a:r>
              <a:rPr lang="en-US" dirty="0" err="1" smtClean="0"/>
              <a:t>TypeScript</a:t>
            </a:r>
            <a:r>
              <a:rPr lang="en-US" dirty="0" smtClean="0"/>
              <a:t> editor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Installation and Setup</a:t>
            </a:r>
          </a:p>
          <a:p>
            <a:r>
              <a:rPr lang="en-US" dirty="0" err="1" smtClean="0"/>
              <a:t>TypeScript</a:t>
            </a:r>
            <a:r>
              <a:rPr lang="en-US" dirty="0" smtClean="0"/>
              <a:t> Basic</a:t>
            </a:r>
          </a:p>
          <a:p>
            <a:r>
              <a:rPr lang="en-US" dirty="0" smtClean="0"/>
              <a:t>Functions</a:t>
            </a:r>
          </a:p>
          <a:p>
            <a:r>
              <a:rPr lang="en-US" dirty="0" smtClean="0"/>
              <a:t>Interfaces</a:t>
            </a:r>
          </a:p>
          <a:p>
            <a:r>
              <a:rPr lang="en-US" dirty="0" smtClean="0"/>
              <a:t>Classes</a:t>
            </a:r>
          </a:p>
          <a:p>
            <a:r>
              <a:rPr lang="en-US" dirty="0" smtClean="0"/>
              <a:t>Modules and Namespaces</a:t>
            </a:r>
          </a:p>
          <a:p>
            <a:r>
              <a:rPr lang="en-US" dirty="0" smtClean="0"/>
              <a:t>Generics</a:t>
            </a:r>
          </a:p>
          <a:p>
            <a:r>
              <a:rPr lang="en-US" dirty="0" smtClean="0"/>
              <a:t>Compiler Options and Project Configuration</a:t>
            </a:r>
          </a:p>
          <a:p>
            <a:r>
              <a:rPr lang="en-US" dirty="0" smtClean="0"/>
              <a:t>Type Definitions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r>
              <a:rPr lang="en-US" dirty="0" smtClean="0"/>
              <a:t> – </a:t>
            </a:r>
            <a:r>
              <a:rPr lang="en-US" dirty="0" err="1" smtClean="0"/>
              <a:t>var</a:t>
            </a:r>
            <a:r>
              <a:rPr lang="en-US" dirty="0" smtClean="0"/>
              <a:t>, let &amp; const</a:t>
            </a:r>
            <a:endParaRPr lang="en-US" dirty="0"/>
          </a:p>
        </p:txBody>
      </p:sp>
      <p:sp>
        <p:nvSpPr>
          <p:cNvPr id="3" name="Content Placeholder 2"/>
          <p:cNvSpPr>
            <a:spLocks noGrp="1"/>
          </p:cNvSpPr>
          <p:nvPr>
            <p:ph idx="1"/>
          </p:nvPr>
        </p:nvSpPr>
        <p:spPr>
          <a:xfrm>
            <a:off x="1066800" y="1981200"/>
            <a:ext cx="3657600" cy="2895600"/>
          </a:xfrm>
        </p:spPr>
        <p:txBody>
          <a:bodyPr>
            <a:normAutofit fontScale="70000" lnSpcReduction="20000"/>
          </a:bodyPr>
          <a:lstStyle/>
          <a:p>
            <a:pPr algn="r">
              <a:buNone/>
            </a:pPr>
            <a:r>
              <a:rPr lang="en-US" dirty="0" err="1" smtClean="0">
                <a:solidFill>
                  <a:schemeClr val="accent5">
                    <a:lumMod val="60000"/>
                    <a:lumOff val="40000"/>
                  </a:schemeClr>
                </a:solidFill>
              </a:rPr>
              <a:t>Var</a:t>
            </a:r>
            <a:endParaRPr lang="en-US" dirty="0" smtClean="0">
              <a:solidFill>
                <a:schemeClr val="accent5">
                  <a:lumMod val="60000"/>
                  <a:lumOff val="40000"/>
                </a:schemeClr>
              </a:solidFill>
            </a:endParaRPr>
          </a:p>
          <a:p>
            <a:pPr>
              <a:buNone/>
            </a:pPr>
            <a:r>
              <a:rPr lang="en-US" dirty="0" smtClean="0"/>
              <a:t>Globally available in the function in which it is declared</a:t>
            </a:r>
          </a:p>
          <a:p>
            <a:pPr>
              <a:buNone/>
            </a:pPr>
            <a:r>
              <a:rPr lang="en-US" dirty="0" smtClean="0"/>
              <a:t>“Hoisted” to the top of the function</a:t>
            </a:r>
          </a:p>
          <a:p>
            <a:pPr>
              <a:buNone/>
            </a:pPr>
            <a:r>
              <a:rPr lang="en-US" dirty="0" smtClean="0"/>
              <a:t>Variable name may be declared a second time in the same function</a:t>
            </a:r>
          </a:p>
        </p:txBody>
      </p:sp>
      <p:sp>
        <p:nvSpPr>
          <p:cNvPr id="4" name="Content Placeholder 2"/>
          <p:cNvSpPr txBox="1">
            <a:spLocks/>
          </p:cNvSpPr>
          <p:nvPr/>
        </p:nvSpPr>
        <p:spPr>
          <a:xfrm>
            <a:off x="5321808" y="1981200"/>
            <a:ext cx="3517392" cy="2895600"/>
          </a:xfrm>
          <a:prstGeom prst="rect">
            <a:avLst/>
          </a:prstGeom>
        </p:spPr>
        <p:txBody>
          <a:bodyPr>
            <a:normAutofit fontScale="70000" lnSpcReduction="20000"/>
          </a:bodyPr>
          <a:lstStyle/>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3200" dirty="0" smtClean="0">
                <a:solidFill>
                  <a:schemeClr val="accent5">
                    <a:lumMod val="60000"/>
                    <a:lumOff val="40000"/>
                  </a:schemeClr>
                </a:solidFill>
              </a:rPr>
              <a:t>Let and const</a:t>
            </a:r>
            <a:endParaRPr kumimoji="0" lang="en-US" sz="3200" b="0" i="0" u="none" strike="noStrike" kern="1200" cap="none" spc="0" normalizeH="0" baseline="0" noProof="0" dirty="0" smtClean="0">
              <a:ln>
                <a:noFill/>
              </a:ln>
              <a:solidFill>
                <a:schemeClr val="accent5">
                  <a:lumMod val="60000"/>
                  <a:lumOff val="40000"/>
                </a:schemeClr>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Only</a:t>
            </a:r>
            <a:r>
              <a:rPr kumimoji="0" lang="en-US" sz="3200" b="0" i="0" u="none" strike="noStrike" kern="1200" cap="none" spc="0" normalizeH="0" noProof="0" dirty="0" smtClean="0">
                <a:ln>
                  <a:noFill/>
                </a:ln>
                <a:solidFill>
                  <a:schemeClr val="tx1"/>
                </a:solidFill>
                <a:effectLst/>
                <a:uLnTx/>
                <a:uFillTx/>
                <a:latin typeface="+mn-lt"/>
                <a:ea typeface="+mn-ea"/>
                <a:cs typeface="+mn-cs"/>
              </a:rPr>
              <a:t> available in the block in which it is declared</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Not “hoisted” to the top of the function</a:t>
            </a:r>
          </a:p>
          <a:p>
            <a:pPr marL="365760" marR="0" lvl="0" indent="-283464" algn="l"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Variable name may only be declared once</a:t>
            </a:r>
            <a:r>
              <a:rPr kumimoji="0" lang="en-US" sz="3200" b="0" i="0" u="none" strike="noStrike" kern="1200" cap="none" spc="0" normalizeH="0" noProof="0" dirty="0" smtClean="0">
                <a:ln>
                  <a:noFill/>
                </a:ln>
                <a:solidFill>
                  <a:schemeClr val="tx1"/>
                </a:solidFill>
                <a:effectLst/>
                <a:uLnTx/>
                <a:uFillTx/>
                <a:latin typeface="+mn-lt"/>
                <a:ea typeface="+mn-ea"/>
                <a:cs typeface="+mn-cs"/>
              </a:rPr>
              <a:t> per block</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6" name="Straight Connector 5"/>
          <p:cNvCxnSpPr/>
          <p:nvPr/>
        </p:nvCxnSpPr>
        <p:spPr>
          <a:xfrm rot="5400000">
            <a:off x="3505200" y="3429000"/>
            <a:ext cx="3200400" cy="1588"/>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r>
              <a:rPr lang="en-US" dirty="0" smtClean="0"/>
              <a:t> – Basic Types</a:t>
            </a:r>
            <a:endParaRPr lang="en-US" dirty="0"/>
          </a:p>
        </p:txBody>
      </p:sp>
      <p:sp>
        <p:nvSpPr>
          <p:cNvPr id="3" name="Content Placeholder 2"/>
          <p:cNvSpPr>
            <a:spLocks noGrp="1"/>
          </p:cNvSpPr>
          <p:nvPr>
            <p:ph idx="1"/>
          </p:nvPr>
        </p:nvSpPr>
        <p:spPr/>
        <p:txBody>
          <a:bodyPr>
            <a:normAutofit/>
          </a:bodyPr>
          <a:lstStyle/>
          <a:p>
            <a:r>
              <a:rPr lang="en-US" dirty="0" smtClean="0"/>
              <a:t>Boolean</a:t>
            </a:r>
          </a:p>
          <a:p>
            <a:r>
              <a:rPr lang="en-US" dirty="0" smtClean="0"/>
              <a:t>Number</a:t>
            </a:r>
          </a:p>
          <a:p>
            <a:r>
              <a:rPr lang="en-US" dirty="0" smtClean="0"/>
              <a:t>String</a:t>
            </a:r>
          </a:p>
          <a:p>
            <a:r>
              <a:rPr lang="en-US" dirty="0" smtClean="0"/>
              <a:t>Array</a:t>
            </a:r>
          </a:p>
          <a:p>
            <a:r>
              <a:rPr lang="en-US" dirty="0" err="1" smtClean="0"/>
              <a:t>Enum</a:t>
            </a:r>
            <a:endParaRPr lang="en-US" dirty="0" smtClean="0"/>
          </a:p>
          <a:p>
            <a:r>
              <a:rPr lang="en-US" dirty="0" smtClean="0"/>
              <a:t>Any</a:t>
            </a:r>
          </a:p>
          <a:p>
            <a:r>
              <a:rPr lang="en-US" dirty="0" smtClean="0"/>
              <a:t>Void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419" name="Object 3"/>
          <p:cNvGraphicFramePr>
            <a:graphicFrameLocks noChangeAspect="1"/>
          </p:cNvGraphicFramePr>
          <p:nvPr/>
        </p:nvGraphicFramePr>
        <p:xfrm>
          <a:off x="1054100" y="457200"/>
          <a:ext cx="7037388" cy="3609975"/>
        </p:xfrm>
        <a:graphic>
          <a:graphicData uri="http://schemas.openxmlformats.org/presentationml/2006/ole">
            <p:oleObj spid="_x0000_s60419" name="Picture" r:id="rId4" imgW="7038095" imgH="3609524" progId="StaticDib">
              <p:embed/>
            </p:oleObj>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r>
              <a:rPr lang="en-US" dirty="0" smtClean="0"/>
              <a:t> </a:t>
            </a:r>
            <a:r>
              <a:rPr lang="en-US" dirty="0" err="1" smtClean="0"/>
              <a:t>vs</a:t>
            </a:r>
            <a:r>
              <a:rPr lang="en-US" dirty="0" smtClean="0"/>
              <a:t> JavaScript</a:t>
            </a:r>
            <a:endParaRPr lang="en-US" dirty="0"/>
          </a:p>
        </p:txBody>
      </p:sp>
      <p:sp>
        <p:nvSpPr>
          <p:cNvPr id="3" name="Content Placeholder 2"/>
          <p:cNvSpPr>
            <a:spLocks noGrp="1"/>
          </p:cNvSpPr>
          <p:nvPr>
            <p:ph idx="1"/>
          </p:nvPr>
        </p:nvSpPr>
        <p:spPr>
          <a:xfrm>
            <a:off x="533400" y="1447800"/>
            <a:ext cx="4431792" cy="4800600"/>
          </a:xfrm>
        </p:spPr>
        <p:txBody>
          <a:bodyPr>
            <a:normAutofit/>
          </a:bodyPr>
          <a:lstStyle/>
          <a:p>
            <a:pPr algn="r">
              <a:buNone/>
            </a:pPr>
            <a:r>
              <a:rPr lang="en-US" sz="2200" dirty="0" err="1" smtClean="0">
                <a:solidFill>
                  <a:schemeClr val="accent5">
                    <a:lumMod val="60000"/>
                    <a:lumOff val="40000"/>
                  </a:schemeClr>
                </a:solidFill>
              </a:rPr>
              <a:t>TypeScript</a:t>
            </a:r>
            <a:endParaRPr lang="en-US" sz="2200" dirty="0" smtClean="0">
              <a:solidFill>
                <a:schemeClr val="accent5">
                  <a:lumMod val="60000"/>
                  <a:lumOff val="40000"/>
                </a:schemeClr>
              </a:solidFill>
            </a:endParaRPr>
          </a:p>
          <a:p>
            <a:pPr algn="r">
              <a:buNone/>
            </a:pPr>
            <a:r>
              <a:rPr lang="en-US" sz="2200" dirty="0" smtClean="0"/>
              <a:t>Type (of course!)</a:t>
            </a:r>
          </a:p>
          <a:p>
            <a:pPr algn="r">
              <a:buNone/>
            </a:pPr>
            <a:r>
              <a:rPr lang="en-US" sz="2200" dirty="0" smtClean="0"/>
              <a:t>Arrow functions</a:t>
            </a:r>
          </a:p>
          <a:p>
            <a:pPr algn="r">
              <a:buNone/>
            </a:pPr>
            <a:r>
              <a:rPr lang="en-US" sz="2200" dirty="0" smtClean="0"/>
              <a:t>Function types</a:t>
            </a:r>
          </a:p>
          <a:p>
            <a:pPr algn="r">
              <a:buNone/>
            </a:pPr>
            <a:r>
              <a:rPr lang="en-US" sz="2200" dirty="0" smtClean="0"/>
              <a:t>Required and optional parameters</a:t>
            </a:r>
          </a:p>
          <a:p>
            <a:pPr algn="r">
              <a:buNone/>
            </a:pPr>
            <a:r>
              <a:rPr lang="en-US" sz="2200" dirty="0" smtClean="0"/>
              <a:t>Default parameters</a:t>
            </a:r>
          </a:p>
          <a:p>
            <a:pPr algn="r">
              <a:buNone/>
            </a:pPr>
            <a:r>
              <a:rPr lang="en-US" sz="2200" dirty="0" smtClean="0"/>
              <a:t>Rest parameters</a:t>
            </a:r>
          </a:p>
          <a:p>
            <a:pPr algn="r">
              <a:buNone/>
            </a:pPr>
            <a:r>
              <a:rPr lang="en-US" sz="2200" dirty="0" smtClean="0"/>
              <a:t>Overloaded functions</a:t>
            </a:r>
          </a:p>
        </p:txBody>
      </p:sp>
      <p:sp>
        <p:nvSpPr>
          <p:cNvPr id="4" name="Content Placeholder 2"/>
          <p:cNvSpPr txBox="1">
            <a:spLocks/>
          </p:cNvSpPr>
          <p:nvPr/>
        </p:nvSpPr>
        <p:spPr>
          <a:xfrm>
            <a:off x="5257800" y="1447800"/>
            <a:ext cx="3886200" cy="4800600"/>
          </a:xfrm>
          <a:prstGeom prst="rect">
            <a:avLst/>
          </a:prstGeom>
        </p:spPr>
        <p:txBody>
          <a:bodyPr>
            <a:noAutofit/>
          </a:bodyPr>
          <a:lstStyle/>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200" dirty="0" smtClean="0">
                <a:solidFill>
                  <a:schemeClr val="accent5">
                    <a:lumMod val="60000"/>
                    <a:lumOff val="40000"/>
                  </a:schemeClr>
                </a:solidFill>
              </a:rPr>
              <a:t>Java</a:t>
            </a:r>
            <a:r>
              <a:rPr kumimoji="0" lang="en-US" sz="2200" b="0" i="0" u="none" strike="noStrike" kern="1200" cap="none" spc="0" normalizeH="0" baseline="0" noProof="0" dirty="0" smtClean="0">
                <a:ln>
                  <a:noFill/>
                </a:ln>
                <a:solidFill>
                  <a:schemeClr val="accent5">
                    <a:lumMod val="60000"/>
                    <a:lumOff val="40000"/>
                  </a:schemeClr>
                </a:solidFill>
                <a:effectLst/>
                <a:uLnTx/>
                <a:uFillTx/>
                <a:latin typeface="+mn-lt"/>
                <a:ea typeface="+mn-ea"/>
                <a:cs typeface="+mn-cs"/>
              </a:rPr>
              <a:t>Script</a:t>
            </a:r>
          </a:p>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200" dirty="0" smtClean="0"/>
              <a:t>No types</a:t>
            </a:r>
            <a:endParaRPr kumimoji="0" lang="en-US" sz="22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Arrow functions (ES2015)</a:t>
            </a:r>
          </a:p>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200" dirty="0" smtClean="0"/>
              <a:t>No f</a:t>
            </a:r>
            <a:r>
              <a:rPr kumimoji="0" lang="en-US" sz="2200" b="0" i="0" u="none" strike="noStrike" kern="1200" cap="none" spc="0" normalizeH="0" baseline="0" noProof="0" dirty="0" smtClean="0">
                <a:ln>
                  <a:noFill/>
                </a:ln>
                <a:solidFill>
                  <a:schemeClr val="tx1"/>
                </a:solidFill>
                <a:effectLst/>
                <a:uLnTx/>
                <a:uFillTx/>
                <a:latin typeface="+mn-lt"/>
                <a:ea typeface="+mn-ea"/>
                <a:cs typeface="+mn-cs"/>
              </a:rPr>
              <a:t>unction types</a:t>
            </a:r>
          </a:p>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All</a:t>
            </a:r>
            <a:r>
              <a:rPr kumimoji="0" lang="en-US" sz="2200" b="0" i="0" u="none" strike="noStrike" kern="1200" cap="none" spc="0" normalizeH="0" noProof="0" dirty="0" smtClean="0">
                <a:ln>
                  <a:noFill/>
                </a:ln>
                <a:solidFill>
                  <a:schemeClr val="tx1"/>
                </a:solidFill>
                <a:effectLst/>
                <a:uLnTx/>
                <a:uFillTx/>
                <a:latin typeface="+mn-lt"/>
                <a:ea typeface="+mn-ea"/>
                <a:cs typeface="+mn-cs"/>
              </a:rPr>
              <a:t> parameters are optional</a:t>
            </a:r>
            <a:endParaRPr kumimoji="0" lang="en-US" sz="22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Default parameters</a:t>
            </a:r>
            <a:r>
              <a:rPr kumimoji="0" lang="en-US" sz="2200" b="0" i="0" u="none" strike="noStrike" kern="1200" cap="none" spc="0" normalizeH="0" noProof="0" dirty="0" smtClean="0">
                <a:ln>
                  <a:noFill/>
                </a:ln>
                <a:solidFill>
                  <a:schemeClr val="tx1"/>
                </a:solidFill>
                <a:effectLst/>
                <a:uLnTx/>
                <a:uFillTx/>
                <a:latin typeface="+mn-lt"/>
                <a:ea typeface="+mn-ea"/>
                <a:cs typeface="+mn-cs"/>
              </a:rPr>
              <a:t> </a:t>
            </a:r>
            <a:r>
              <a:rPr kumimoji="0" lang="en-US" sz="2200" b="0" i="0" u="none" strike="noStrike" kern="1200" cap="none" spc="0" normalizeH="0" baseline="0" noProof="0" dirty="0" smtClean="0">
                <a:ln>
                  <a:noFill/>
                </a:ln>
                <a:solidFill>
                  <a:schemeClr val="tx1"/>
                </a:solidFill>
                <a:effectLst/>
                <a:uLnTx/>
                <a:uFillTx/>
                <a:latin typeface="+mn-lt"/>
                <a:ea typeface="+mn-ea"/>
                <a:cs typeface="+mn-cs"/>
              </a:rPr>
              <a:t>(ES2015)</a:t>
            </a:r>
          </a:p>
          <a:p>
            <a:pPr marL="365760" lvl="0" indent="-283464">
              <a:spcBef>
                <a:spcPts val="600"/>
              </a:spcBef>
              <a:buClr>
                <a:schemeClr val="accent1"/>
              </a:buClr>
              <a:buSzPct val="80000"/>
            </a:pPr>
            <a:r>
              <a:rPr lang="en-US" sz="2200" dirty="0" smtClean="0"/>
              <a:t>Rest parameters (ES2015)</a:t>
            </a:r>
            <a:endParaRPr kumimoji="0" lang="en-US" sz="22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83464"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200" dirty="0" smtClean="0"/>
              <a:t>No o</a:t>
            </a:r>
            <a:r>
              <a:rPr kumimoji="0" lang="en-US" sz="2200" b="0" i="0" u="none" strike="noStrike" kern="1200" cap="none" spc="0" normalizeH="0" baseline="0" noProof="0" dirty="0" err="1" smtClean="0">
                <a:ln>
                  <a:noFill/>
                </a:ln>
                <a:solidFill>
                  <a:schemeClr val="tx1"/>
                </a:solidFill>
                <a:effectLst/>
                <a:uLnTx/>
                <a:uFillTx/>
                <a:latin typeface="+mn-lt"/>
                <a:ea typeface="+mn-ea"/>
                <a:cs typeface="+mn-cs"/>
              </a:rPr>
              <a:t>verloaded</a:t>
            </a:r>
            <a:r>
              <a:rPr kumimoji="0" lang="en-US" sz="2200" b="0" i="0" u="none" strike="noStrike" kern="1200" cap="none" spc="0" normalizeH="0" baseline="0" noProof="0" dirty="0" smtClean="0">
                <a:ln>
                  <a:noFill/>
                </a:ln>
                <a:solidFill>
                  <a:schemeClr val="tx1"/>
                </a:solidFill>
                <a:effectLst/>
                <a:uLnTx/>
                <a:uFillTx/>
                <a:latin typeface="+mn-lt"/>
                <a:ea typeface="+mn-ea"/>
                <a:cs typeface="+mn-cs"/>
              </a:rPr>
              <a:t> functions</a:t>
            </a:r>
          </a:p>
        </p:txBody>
      </p:sp>
      <p:cxnSp>
        <p:nvCxnSpPr>
          <p:cNvPr id="6" name="Straight Connector 5"/>
          <p:cNvCxnSpPr/>
          <p:nvPr/>
        </p:nvCxnSpPr>
        <p:spPr>
          <a:xfrm rot="5400000">
            <a:off x="3467894" y="3238500"/>
            <a:ext cx="3580606" cy="794"/>
          </a:xfrm>
          <a:prstGeom prst="line">
            <a:avLst/>
          </a:prstGeom>
          <a:l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TypeScript</a:t>
            </a:r>
            <a:r>
              <a:rPr lang="en-US" dirty="0" smtClean="0"/>
              <a:t> Modules</a:t>
            </a:r>
            <a:endParaRPr lang="en-US" dirty="0"/>
          </a:p>
        </p:txBody>
      </p:sp>
      <p:sp>
        <p:nvSpPr>
          <p:cNvPr id="3" name="Content Placeholder 2"/>
          <p:cNvSpPr>
            <a:spLocks noGrp="1"/>
          </p:cNvSpPr>
          <p:nvPr>
            <p:ph idx="1"/>
          </p:nvPr>
        </p:nvSpPr>
        <p:spPr>
          <a:xfrm>
            <a:off x="1740408" y="1828800"/>
            <a:ext cx="6565392" cy="3962400"/>
          </a:xfrm>
          <a:solidFill>
            <a:schemeClr val="tx1">
              <a:lumMod val="85000"/>
              <a:lumOff val="15000"/>
            </a:schemeClr>
          </a:solidFill>
        </p:spPr>
        <p:txBody>
          <a:bodyPr>
            <a:normAutofit fontScale="92500" lnSpcReduction="10000"/>
          </a:bodyPr>
          <a:lstStyle/>
          <a:p>
            <a:pPr algn="ctr">
              <a:buNone/>
            </a:pPr>
            <a:endParaRPr lang="en-US" sz="2400" dirty="0" smtClean="0">
              <a:solidFill>
                <a:schemeClr val="bg1"/>
              </a:solidFill>
            </a:endParaRPr>
          </a:p>
          <a:p>
            <a:pPr algn="ctr">
              <a:buNone/>
            </a:pPr>
            <a:r>
              <a:rPr lang="en-US" sz="3000" dirty="0" smtClean="0">
                <a:solidFill>
                  <a:schemeClr val="bg1"/>
                </a:solidFill>
              </a:rPr>
              <a:t>Default Exports</a:t>
            </a:r>
          </a:p>
          <a:p>
            <a:pPr>
              <a:buNone/>
            </a:pPr>
            <a:r>
              <a:rPr lang="en-US" sz="2400" dirty="0" smtClean="0">
                <a:solidFill>
                  <a:srgbClr val="00B050"/>
                </a:solidFill>
              </a:rPr>
              <a:t>// </a:t>
            </a:r>
            <a:r>
              <a:rPr lang="en-US" sz="2400" dirty="0" err="1" smtClean="0">
                <a:solidFill>
                  <a:srgbClr val="00B050"/>
                </a:solidFill>
              </a:rPr>
              <a:t>movie.ts</a:t>
            </a:r>
            <a:endParaRPr lang="en-US" sz="2400" dirty="0" smtClean="0">
              <a:solidFill>
                <a:srgbClr val="00B050"/>
              </a:solidFill>
            </a:endParaRPr>
          </a:p>
          <a:p>
            <a:pPr>
              <a:buNone/>
            </a:pPr>
            <a:r>
              <a:rPr lang="en-US" sz="2400" dirty="0" smtClean="0">
                <a:solidFill>
                  <a:schemeClr val="bg1"/>
                </a:solidFill>
              </a:rPr>
              <a:t>export</a:t>
            </a:r>
            <a:r>
              <a:rPr lang="en-US" sz="2400" dirty="0" smtClean="0"/>
              <a:t> </a:t>
            </a:r>
            <a:r>
              <a:rPr lang="en-US" sz="2400" dirty="0" smtClean="0">
                <a:solidFill>
                  <a:srgbClr val="00B0F0"/>
                </a:solidFill>
              </a:rPr>
              <a:t>default class </a:t>
            </a:r>
            <a:r>
              <a:rPr lang="en-US" sz="2400" dirty="0" smtClean="0">
                <a:solidFill>
                  <a:schemeClr val="bg1"/>
                </a:solidFill>
              </a:rPr>
              <a:t>{</a:t>
            </a:r>
          </a:p>
          <a:p>
            <a:pPr>
              <a:buNone/>
            </a:pPr>
            <a:r>
              <a:rPr lang="en-US" sz="2400" dirty="0" smtClean="0"/>
              <a:t>	</a:t>
            </a:r>
            <a:r>
              <a:rPr lang="en-US" sz="2400" dirty="0" smtClean="0">
                <a:solidFill>
                  <a:schemeClr val="bg1"/>
                </a:solidFill>
              </a:rPr>
              <a:t>title:  </a:t>
            </a:r>
            <a:r>
              <a:rPr lang="en-US" sz="2400" dirty="0" smtClean="0">
                <a:solidFill>
                  <a:srgbClr val="00B0F0"/>
                </a:solidFill>
              </a:rPr>
              <a:t>string</a:t>
            </a:r>
            <a:r>
              <a:rPr lang="en-US" sz="2400" dirty="0" smtClean="0">
                <a:solidFill>
                  <a:schemeClr val="bg1"/>
                </a:solidFill>
              </a:rPr>
              <a:t>;</a:t>
            </a:r>
          </a:p>
          <a:p>
            <a:pPr>
              <a:buNone/>
            </a:pPr>
            <a:r>
              <a:rPr lang="en-US" sz="2400" dirty="0" smtClean="0"/>
              <a:t>	</a:t>
            </a:r>
            <a:r>
              <a:rPr lang="en-US" sz="2400" dirty="0" smtClean="0">
                <a:solidFill>
                  <a:schemeClr val="bg1"/>
                </a:solidFill>
              </a:rPr>
              <a:t>director:  </a:t>
            </a:r>
            <a:r>
              <a:rPr lang="en-US" sz="2400" dirty="0" smtClean="0">
                <a:solidFill>
                  <a:srgbClr val="00B0F0"/>
                </a:solidFill>
              </a:rPr>
              <a:t>string</a:t>
            </a:r>
            <a:r>
              <a:rPr lang="en-US" sz="2400" dirty="0" smtClean="0">
                <a:solidFill>
                  <a:schemeClr val="bg1"/>
                </a:solidFill>
              </a:rPr>
              <a:t>;</a:t>
            </a:r>
          </a:p>
          <a:p>
            <a:pPr>
              <a:buNone/>
            </a:pPr>
            <a:r>
              <a:rPr lang="en-US" sz="2400" dirty="0" smtClean="0">
                <a:solidFill>
                  <a:schemeClr val="bg1"/>
                </a:solidFill>
              </a:rPr>
              <a:t>}</a:t>
            </a:r>
          </a:p>
          <a:p>
            <a:pPr>
              <a:buNone/>
            </a:pPr>
            <a:r>
              <a:rPr lang="en-US" sz="2400" dirty="0" smtClean="0">
                <a:solidFill>
                  <a:srgbClr val="00B050"/>
                </a:solidFill>
              </a:rPr>
              <a:t>// </a:t>
            </a:r>
            <a:r>
              <a:rPr lang="en-US" sz="2400" dirty="0" err="1" smtClean="0">
                <a:solidFill>
                  <a:srgbClr val="00B050"/>
                </a:solidFill>
              </a:rPr>
              <a:t>kids.ts</a:t>
            </a:r>
            <a:endParaRPr lang="en-US" sz="2400" dirty="0" smtClean="0">
              <a:solidFill>
                <a:srgbClr val="00B050"/>
              </a:solidFill>
            </a:endParaRPr>
          </a:p>
          <a:p>
            <a:pPr>
              <a:buNone/>
            </a:pPr>
            <a:r>
              <a:rPr lang="en-US" sz="2400" dirty="0" smtClean="0">
                <a:solidFill>
                  <a:schemeClr val="bg1"/>
                </a:solidFill>
              </a:rPr>
              <a:t>import </a:t>
            </a:r>
            <a:r>
              <a:rPr lang="en-US" sz="2400" dirty="0" err="1" smtClean="0">
                <a:solidFill>
                  <a:schemeClr val="bg1"/>
                </a:solidFill>
              </a:rPr>
              <a:t>animatedmovie</a:t>
            </a:r>
            <a:r>
              <a:rPr lang="en-US" sz="2400" dirty="0" smtClean="0">
                <a:solidFill>
                  <a:schemeClr val="bg1"/>
                </a:solidFill>
              </a:rPr>
              <a:t> from </a:t>
            </a:r>
            <a:r>
              <a:rPr lang="en-US" sz="2400" dirty="0" smtClean="0">
                <a:solidFill>
                  <a:schemeClr val="accent5">
                    <a:lumMod val="40000"/>
                    <a:lumOff val="60000"/>
                  </a:schemeClr>
                </a:solidFill>
              </a:rPr>
              <a:t>‘./movie’</a:t>
            </a:r>
            <a:r>
              <a:rPr lang="en-US" sz="2400" dirty="0" smtClean="0">
                <a:solidFill>
                  <a:schemeClr val="bg1"/>
                </a:solidFill>
              </a:rPr>
              <a:t>;</a:t>
            </a:r>
          </a:p>
          <a:p>
            <a:pPr>
              <a:buNone/>
            </a:pPr>
            <a:r>
              <a:rPr lang="en-US" sz="2400" dirty="0" smtClean="0">
                <a:solidFill>
                  <a:srgbClr val="00B0F0"/>
                </a:solidFill>
              </a:rPr>
              <a:t>let</a:t>
            </a:r>
            <a:r>
              <a:rPr lang="en-US" sz="2400" dirty="0" smtClean="0"/>
              <a:t> </a:t>
            </a:r>
            <a:r>
              <a:rPr lang="en-US" sz="2400" dirty="0" smtClean="0">
                <a:solidFill>
                  <a:schemeClr val="bg1"/>
                </a:solidFill>
              </a:rPr>
              <a:t>cartoon</a:t>
            </a:r>
            <a:r>
              <a:rPr lang="en-US" sz="2400" dirty="0" smtClean="0"/>
              <a:t> </a:t>
            </a:r>
            <a:r>
              <a:rPr lang="en-US" sz="2400" dirty="0" smtClean="0">
                <a:solidFill>
                  <a:schemeClr val="bg1"/>
                </a:solidFill>
              </a:rPr>
              <a:t>=</a:t>
            </a:r>
            <a:r>
              <a:rPr lang="en-US" sz="2400" dirty="0" smtClean="0"/>
              <a:t> </a:t>
            </a:r>
            <a:r>
              <a:rPr lang="en-US" sz="2400" dirty="0" smtClean="0">
                <a:solidFill>
                  <a:srgbClr val="00B0F0"/>
                </a:solidFill>
              </a:rPr>
              <a:t>new</a:t>
            </a:r>
            <a:r>
              <a:rPr lang="en-US" sz="2400" dirty="0" smtClean="0"/>
              <a:t> </a:t>
            </a:r>
            <a:r>
              <a:rPr lang="en-US" sz="2400" dirty="0" err="1" smtClean="0">
                <a:solidFill>
                  <a:schemeClr val="bg1"/>
                </a:solidFill>
              </a:rPr>
              <a:t>animatedmovie</a:t>
            </a:r>
            <a:r>
              <a:rPr lang="en-US" sz="2400" dirty="0" smtClean="0">
                <a:solidFill>
                  <a:schemeClr val="bg1"/>
                </a:solidFill>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Exporting from module</a:t>
            </a:r>
            <a:endParaRPr lang="en-US" sz="2400" dirty="0"/>
          </a:p>
        </p:txBody>
      </p:sp>
      <p:sp>
        <p:nvSpPr>
          <p:cNvPr id="4" name="Content Placeholder 2"/>
          <p:cNvSpPr>
            <a:spLocks noGrp="1"/>
          </p:cNvSpPr>
          <p:nvPr>
            <p:ph idx="1"/>
          </p:nvPr>
        </p:nvSpPr>
        <p:spPr>
          <a:xfrm>
            <a:off x="1371600" y="1524000"/>
            <a:ext cx="7391400" cy="5105400"/>
          </a:xfrm>
          <a:solidFill>
            <a:schemeClr val="tx1">
              <a:lumMod val="85000"/>
              <a:lumOff val="15000"/>
            </a:schemeClr>
          </a:solidFill>
        </p:spPr>
        <p:txBody>
          <a:bodyPr>
            <a:normAutofit fontScale="77500" lnSpcReduction="20000"/>
          </a:bodyPr>
          <a:lstStyle/>
          <a:p>
            <a:pPr algn="ctr">
              <a:buNone/>
            </a:pPr>
            <a:endParaRPr lang="en-US" sz="2400" dirty="0" smtClean="0">
              <a:solidFill>
                <a:schemeClr val="bg1"/>
              </a:solidFill>
            </a:endParaRPr>
          </a:p>
          <a:p>
            <a:pPr algn="ctr">
              <a:buNone/>
            </a:pPr>
            <a:r>
              <a:rPr lang="en-US" sz="3000" dirty="0" smtClean="0">
                <a:solidFill>
                  <a:schemeClr val="bg1"/>
                </a:solidFill>
              </a:rPr>
              <a:t>Exporting from a Module</a:t>
            </a:r>
          </a:p>
          <a:p>
            <a:pPr>
              <a:buNone/>
            </a:pPr>
            <a:r>
              <a:rPr lang="en-US" sz="2400" dirty="0" smtClean="0">
                <a:solidFill>
                  <a:srgbClr val="00B050"/>
                </a:solidFill>
              </a:rPr>
              <a:t>// </a:t>
            </a:r>
            <a:r>
              <a:rPr lang="en-US" sz="2400" dirty="0" err="1" smtClean="0">
                <a:solidFill>
                  <a:srgbClr val="00B050"/>
                </a:solidFill>
              </a:rPr>
              <a:t>periodicals.ts</a:t>
            </a:r>
            <a:endParaRPr lang="en-US" sz="2400" dirty="0" smtClean="0">
              <a:solidFill>
                <a:srgbClr val="00B050"/>
              </a:solidFill>
            </a:endParaRPr>
          </a:p>
          <a:p>
            <a:pPr>
              <a:buNone/>
            </a:pPr>
            <a:r>
              <a:rPr lang="en-US" sz="2400" dirty="0" smtClean="0">
                <a:solidFill>
                  <a:srgbClr val="00B0F0"/>
                </a:solidFill>
              </a:rPr>
              <a:t>interface </a:t>
            </a:r>
            <a:r>
              <a:rPr lang="en-US" sz="2400" dirty="0" smtClean="0">
                <a:solidFill>
                  <a:schemeClr val="bg1"/>
                </a:solidFill>
              </a:rPr>
              <a:t>Periodical</a:t>
            </a:r>
            <a:r>
              <a:rPr lang="en-US" sz="2400" dirty="0" smtClean="0"/>
              <a:t> </a:t>
            </a:r>
            <a:r>
              <a:rPr lang="en-US" sz="2400" dirty="0" smtClean="0">
                <a:solidFill>
                  <a:schemeClr val="bg1"/>
                </a:solidFill>
              </a:rPr>
              <a:t>{</a:t>
            </a:r>
          </a:p>
          <a:p>
            <a:pPr>
              <a:buNone/>
            </a:pPr>
            <a:r>
              <a:rPr lang="en-US" sz="2400" dirty="0" smtClean="0"/>
              <a:t>	</a:t>
            </a:r>
            <a:r>
              <a:rPr lang="en-US" sz="2400" dirty="0" err="1" smtClean="0">
                <a:solidFill>
                  <a:schemeClr val="bg1"/>
                </a:solidFill>
              </a:rPr>
              <a:t>issueNumber</a:t>
            </a:r>
            <a:r>
              <a:rPr lang="en-US" sz="2400" dirty="0" smtClean="0">
                <a:solidFill>
                  <a:schemeClr val="bg1"/>
                </a:solidFill>
              </a:rPr>
              <a:t>:  </a:t>
            </a:r>
            <a:r>
              <a:rPr lang="en-US" sz="2400" dirty="0" smtClean="0">
                <a:solidFill>
                  <a:srgbClr val="00B0F0"/>
                </a:solidFill>
              </a:rPr>
              <a:t>number</a:t>
            </a:r>
            <a:r>
              <a:rPr lang="en-US" sz="2400" dirty="0" smtClean="0">
                <a:solidFill>
                  <a:schemeClr val="bg1"/>
                </a:solidFill>
              </a:rPr>
              <a:t>;</a:t>
            </a:r>
          </a:p>
          <a:p>
            <a:pPr>
              <a:buNone/>
            </a:pPr>
            <a:r>
              <a:rPr lang="en-US" sz="2400" dirty="0" smtClean="0">
                <a:solidFill>
                  <a:schemeClr val="bg1"/>
                </a:solidFill>
              </a:rPr>
              <a:t>}</a:t>
            </a:r>
          </a:p>
          <a:p>
            <a:pPr>
              <a:buNone/>
            </a:pPr>
            <a:r>
              <a:rPr lang="en-US" sz="2400" dirty="0" smtClean="0">
                <a:solidFill>
                  <a:srgbClr val="00B0F0"/>
                </a:solidFill>
              </a:rPr>
              <a:t>class </a:t>
            </a:r>
            <a:r>
              <a:rPr lang="en-US" sz="2400" dirty="0" smtClean="0">
                <a:solidFill>
                  <a:schemeClr val="bg1"/>
                </a:solidFill>
              </a:rPr>
              <a:t>Magazine</a:t>
            </a:r>
            <a:r>
              <a:rPr lang="en-US" sz="2400" dirty="0" smtClean="0"/>
              <a:t> </a:t>
            </a:r>
            <a:r>
              <a:rPr lang="en-US" sz="2400" dirty="0" smtClean="0">
                <a:solidFill>
                  <a:srgbClr val="00B0F0"/>
                </a:solidFill>
              </a:rPr>
              <a:t>implements </a:t>
            </a:r>
            <a:r>
              <a:rPr lang="en-US" sz="2400" dirty="0" smtClean="0">
                <a:solidFill>
                  <a:schemeClr val="bg1"/>
                </a:solidFill>
              </a:rPr>
              <a:t>Periodical</a:t>
            </a:r>
            <a:r>
              <a:rPr lang="en-US" sz="2400" dirty="0" smtClean="0">
                <a:solidFill>
                  <a:srgbClr val="00B0F0"/>
                </a:solidFill>
              </a:rPr>
              <a:t> </a:t>
            </a:r>
            <a:r>
              <a:rPr lang="en-US" sz="2400" dirty="0" smtClean="0">
                <a:solidFill>
                  <a:schemeClr val="bg1"/>
                </a:solidFill>
              </a:rPr>
              <a:t>{</a:t>
            </a:r>
          </a:p>
          <a:p>
            <a:pPr>
              <a:buNone/>
            </a:pPr>
            <a:r>
              <a:rPr lang="en-US" sz="2400" dirty="0" smtClean="0"/>
              <a:t>	</a:t>
            </a:r>
            <a:r>
              <a:rPr lang="en-US" sz="2400" dirty="0" err="1" smtClean="0">
                <a:solidFill>
                  <a:schemeClr val="bg1"/>
                </a:solidFill>
              </a:rPr>
              <a:t>issueNumber</a:t>
            </a:r>
            <a:r>
              <a:rPr lang="en-US" sz="2400" dirty="0" smtClean="0">
                <a:solidFill>
                  <a:schemeClr val="bg1"/>
                </a:solidFill>
              </a:rPr>
              <a:t>:  </a:t>
            </a:r>
            <a:r>
              <a:rPr lang="en-US" sz="2400" dirty="0" smtClean="0">
                <a:solidFill>
                  <a:srgbClr val="00B0F0"/>
                </a:solidFill>
              </a:rPr>
              <a:t>number</a:t>
            </a:r>
            <a:r>
              <a:rPr lang="en-US" sz="2400" dirty="0" smtClean="0">
                <a:solidFill>
                  <a:schemeClr val="bg1"/>
                </a:solidFill>
              </a:rPr>
              <a:t>;</a:t>
            </a:r>
          </a:p>
          <a:p>
            <a:pPr>
              <a:buNone/>
            </a:pPr>
            <a:r>
              <a:rPr lang="en-US" sz="2400" dirty="0" smtClean="0">
                <a:solidFill>
                  <a:schemeClr val="bg1"/>
                </a:solidFill>
              </a:rPr>
              <a:t>}</a:t>
            </a:r>
          </a:p>
          <a:p>
            <a:pPr>
              <a:buNone/>
            </a:pPr>
            <a:r>
              <a:rPr lang="en-US" sz="2400" dirty="0" smtClean="0">
                <a:solidFill>
                  <a:srgbClr val="00B0F0"/>
                </a:solidFill>
              </a:rPr>
              <a:t>function  </a:t>
            </a:r>
            <a:r>
              <a:rPr lang="en-US" sz="2400" dirty="0" err="1" smtClean="0">
                <a:solidFill>
                  <a:schemeClr val="bg1"/>
                </a:solidFill>
              </a:rPr>
              <a:t>GetMagazineByTitle</a:t>
            </a:r>
            <a:r>
              <a:rPr lang="en-US" sz="2400" dirty="0" smtClean="0">
                <a:solidFill>
                  <a:schemeClr val="bg1"/>
                </a:solidFill>
              </a:rPr>
              <a:t>(title:  string):</a:t>
            </a:r>
            <a:r>
              <a:rPr lang="en-US" sz="2400" dirty="0" smtClean="0"/>
              <a:t> </a:t>
            </a:r>
            <a:r>
              <a:rPr lang="en-US" sz="2400" dirty="0" smtClean="0">
                <a:solidFill>
                  <a:srgbClr val="00B0F0"/>
                </a:solidFill>
              </a:rPr>
              <a:t> </a:t>
            </a:r>
            <a:r>
              <a:rPr lang="en-US" sz="2400" dirty="0" smtClean="0">
                <a:solidFill>
                  <a:schemeClr val="bg1"/>
                </a:solidFill>
              </a:rPr>
              <a:t>Magazine{</a:t>
            </a:r>
          </a:p>
          <a:p>
            <a:pPr>
              <a:buNone/>
            </a:pPr>
            <a:r>
              <a:rPr lang="en-US" sz="2400" dirty="0" smtClean="0"/>
              <a:t>	</a:t>
            </a:r>
            <a:r>
              <a:rPr lang="en-US" sz="2400" dirty="0" smtClean="0">
                <a:solidFill>
                  <a:srgbClr val="00B050"/>
                </a:solidFill>
              </a:rPr>
              <a:t> // retrieve and return a magazine</a:t>
            </a:r>
            <a:endParaRPr lang="en-US" sz="2400" dirty="0" smtClean="0">
              <a:solidFill>
                <a:schemeClr val="bg1"/>
              </a:solidFill>
            </a:endParaRPr>
          </a:p>
          <a:p>
            <a:pPr>
              <a:buNone/>
            </a:pPr>
            <a:r>
              <a:rPr lang="en-US" sz="2400" dirty="0" smtClean="0">
                <a:solidFill>
                  <a:schemeClr val="bg1"/>
                </a:solidFill>
              </a:rPr>
              <a:t>}</a:t>
            </a:r>
          </a:p>
          <a:p>
            <a:pPr>
              <a:buNone/>
            </a:pPr>
            <a:endParaRPr lang="en-US" sz="2400" dirty="0" smtClean="0">
              <a:solidFill>
                <a:schemeClr val="bg1"/>
              </a:solidFill>
            </a:endParaRPr>
          </a:p>
          <a:p>
            <a:pPr>
              <a:buNone/>
            </a:pPr>
            <a:r>
              <a:rPr lang="en-US" sz="2400" dirty="0" smtClean="0">
                <a:solidFill>
                  <a:srgbClr val="00B050"/>
                </a:solidFill>
              </a:rPr>
              <a:t>// </a:t>
            </a:r>
            <a:r>
              <a:rPr lang="en-US" sz="2400" dirty="0" err="1" smtClean="0">
                <a:solidFill>
                  <a:srgbClr val="00B050"/>
                </a:solidFill>
              </a:rPr>
              <a:t>kids.ts</a:t>
            </a:r>
            <a:endParaRPr lang="en-US" sz="2400" dirty="0" smtClean="0">
              <a:solidFill>
                <a:srgbClr val="00B050"/>
              </a:solidFill>
            </a:endParaRPr>
          </a:p>
          <a:p>
            <a:pPr>
              <a:buNone/>
            </a:pPr>
            <a:r>
              <a:rPr lang="en-US" sz="2400" dirty="0" smtClean="0">
                <a:solidFill>
                  <a:schemeClr val="bg1"/>
                </a:solidFill>
              </a:rPr>
              <a:t>export { Periodical,  Magazine,  </a:t>
            </a:r>
            <a:r>
              <a:rPr lang="en-US" sz="2400" dirty="0" err="1" smtClean="0">
                <a:solidFill>
                  <a:schemeClr val="bg1"/>
                </a:solidFill>
              </a:rPr>
              <a:t>GetMagazineByTitle</a:t>
            </a:r>
            <a:r>
              <a:rPr lang="en-US" sz="2400" dirty="0" smtClean="0">
                <a:solidFill>
                  <a:schemeClr val="bg1"/>
                </a:solidFill>
              </a:rPr>
              <a:t> as </a:t>
            </a:r>
            <a:r>
              <a:rPr lang="en-US" sz="2400" dirty="0" err="1" smtClean="0">
                <a:solidFill>
                  <a:schemeClr val="bg1"/>
                </a:solidFill>
              </a:rPr>
              <a:t>GetMag</a:t>
            </a:r>
            <a:r>
              <a:rPr lang="en-US" sz="2400" dirty="0" smtClean="0">
                <a:solidFill>
                  <a:schemeClr val="bg1"/>
                </a:solidFill>
              </a:rPr>
              <a:t>}			</a:t>
            </a:r>
          </a:p>
        </p:txBody>
      </p:sp>
      <p:sp>
        <p:nvSpPr>
          <p:cNvPr id="5" name="Down Arrow 4"/>
          <p:cNvSpPr/>
          <p:nvPr/>
        </p:nvSpPr>
        <p:spPr>
          <a:xfrm>
            <a:off x="6629400" y="5334000"/>
            <a:ext cx="228600" cy="457200"/>
          </a:xfrm>
          <a:prstGeom prst="down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5400000">
            <a:off x="1333500" y="5905500"/>
            <a:ext cx="228600" cy="152400"/>
          </a:xfrm>
          <a:prstGeom prst="triangl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Importing from Module</a:t>
            </a:r>
            <a:endParaRPr lang="en-US" dirty="0"/>
          </a:p>
        </p:txBody>
      </p:sp>
      <p:sp>
        <p:nvSpPr>
          <p:cNvPr id="5" name="Content Placeholder 2"/>
          <p:cNvSpPr>
            <a:spLocks noGrp="1"/>
          </p:cNvSpPr>
          <p:nvPr>
            <p:ph idx="1"/>
          </p:nvPr>
        </p:nvSpPr>
        <p:spPr>
          <a:xfrm>
            <a:off x="1371600" y="1524000"/>
            <a:ext cx="7391400" cy="5105400"/>
          </a:xfrm>
          <a:solidFill>
            <a:schemeClr val="tx1">
              <a:lumMod val="85000"/>
              <a:lumOff val="15000"/>
            </a:schemeClr>
          </a:solidFill>
        </p:spPr>
        <p:txBody>
          <a:bodyPr>
            <a:normAutofit/>
          </a:bodyPr>
          <a:lstStyle/>
          <a:p>
            <a:pPr algn="ctr">
              <a:buNone/>
            </a:pPr>
            <a:endParaRPr lang="en-US" sz="2400" dirty="0" smtClean="0">
              <a:solidFill>
                <a:schemeClr val="bg1"/>
              </a:solidFill>
            </a:endParaRPr>
          </a:p>
          <a:p>
            <a:pPr algn="ctr">
              <a:buNone/>
            </a:pPr>
            <a:r>
              <a:rPr lang="en-US" sz="3000" dirty="0" smtClean="0">
                <a:solidFill>
                  <a:schemeClr val="bg1"/>
                </a:solidFill>
              </a:rPr>
              <a:t>Importing from a Module</a:t>
            </a:r>
          </a:p>
          <a:p>
            <a:pPr>
              <a:buNone/>
            </a:pPr>
            <a:r>
              <a:rPr lang="en-US" sz="2400" dirty="0" smtClean="0">
                <a:solidFill>
                  <a:srgbClr val="00B050"/>
                </a:solidFill>
              </a:rPr>
              <a:t>// </a:t>
            </a:r>
            <a:r>
              <a:rPr lang="en-US" sz="2400" dirty="0" err="1" smtClean="0">
                <a:solidFill>
                  <a:srgbClr val="00B050"/>
                </a:solidFill>
              </a:rPr>
              <a:t>news.ts</a:t>
            </a:r>
            <a:endParaRPr lang="en-US" sz="2400" dirty="0" smtClean="0">
              <a:solidFill>
                <a:srgbClr val="00B050"/>
              </a:solidFill>
            </a:endParaRPr>
          </a:p>
          <a:p>
            <a:pPr>
              <a:buNone/>
            </a:pPr>
            <a:r>
              <a:rPr lang="en-US" sz="2400" dirty="0" smtClean="0">
                <a:solidFill>
                  <a:schemeClr val="bg1"/>
                </a:solidFill>
              </a:rPr>
              <a:t>import { Magazine,  </a:t>
            </a:r>
            <a:r>
              <a:rPr lang="en-US" sz="2400" dirty="0" err="1" smtClean="0">
                <a:solidFill>
                  <a:schemeClr val="bg1"/>
                </a:solidFill>
              </a:rPr>
              <a:t>GetMag</a:t>
            </a:r>
            <a:r>
              <a:rPr lang="en-US" sz="2400" dirty="0" smtClean="0">
                <a:solidFill>
                  <a:schemeClr val="bg1"/>
                </a:solidFill>
              </a:rPr>
              <a:t> as </a:t>
            </a:r>
            <a:r>
              <a:rPr lang="en-US" sz="2400" dirty="0" err="1" smtClean="0">
                <a:solidFill>
                  <a:schemeClr val="bg1"/>
                </a:solidFill>
              </a:rPr>
              <a:t>GetMagazine</a:t>
            </a:r>
            <a:r>
              <a:rPr lang="en-US" sz="2400" dirty="0" smtClean="0">
                <a:solidFill>
                  <a:schemeClr val="bg1"/>
                </a:solidFill>
              </a:rPr>
              <a:t> } from </a:t>
            </a:r>
            <a:r>
              <a:rPr lang="en-US" sz="2400" dirty="0" smtClean="0">
                <a:solidFill>
                  <a:schemeClr val="accent5">
                    <a:lumMod val="40000"/>
                    <a:lumOff val="60000"/>
                  </a:schemeClr>
                </a:solidFill>
              </a:rPr>
              <a:t>‘./periodicals</a:t>
            </a:r>
          </a:p>
          <a:p>
            <a:pPr>
              <a:buNone/>
            </a:pPr>
            <a:r>
              <a:rPr lang="en-US" sz="2400" dirty="0" smtClean="0">
                <a:solidFill>
                  <a:srgbClr val="00B0F0"/>
                </a:solidFill>
              </a:rPr>
              <a:t>let </a:t>
            </a:r>
            <a:r>
              <a:rPr lang="en-US" sz="2400" dirty="0" err="1" smtClean="0">
                <a:solidFill>
                  <a:schemeClr val="bg1"/>
                </a:solidFill>
              </a:rPr>
              <a:t>newsMag</a:t>
            </a:r>
            <a:r>
              <a:rPr lang="en-US" sz="2400" dirty="0" smtClean="0">
                <a:solidFill>
                  <a:schemeClr val="bg1"/>
                </a:solidFill>
              </a:rPr>
              <a:t>: Magazine = </a:t>
            </a:r>
            <a:r>
              <a:rPr lang="en-US" sz="2400" dirty="0" err="1" smtClean="0">
                <a:solidFill>
                  <a:schemeClr val="bg1"/>
                </a:solidFill>
              </a:rPr>
              <a:t>GetMagazine</a:t>
            </a:r>
            <a:r>
              <a:rPr lang="en-US" sz="2400" dirty="0" smtClean="0">
                <a:solidFill>
                  <a:schemeClr val="bg1"/>
                </a:solidFill>
              </a:rPr>
              <a:t> (</a:t>
            </a:r>
            <a:r>
              <a:rPr lang="en-US" sz="2400" dirty="0" smtClean="0">
                <a:solidFill>
                  <a:schemeClr val="accent5">
                    <a:lumMod val="40000"/>
                    <a:lumOff val="60000"/>
                  </a:schemeClr>
                </a:solidFill>
              </a:rPr>
              <a:t>‘Weekly News’</a:t>
            </a:r>
            <a:r>
              <a:rPr lang="en-US" sz="2400" dirty="0" smtClean="0">
                <a:solidFill>
                  <a:schemeClr val="bg1"/>
                </a:solidFill>
              </a:rPr>
              <a:t>);</a:t>
            </a:r>
          </a:p>
          <a:p>
            <a:pPr>
              <a:buNone/>
            </a:pPr>
            <a:endParaRPr lang="en-US" sz="2400" dirty="0" smtClean="0">
              <a:solidFill>
                <a:schemeClr val="bg1"/>
              </a:solidFill>
            </a:endParaRPr>
          </a:p>
          <a:p>
            <a:pPr>
              <a:buNone/>
            </a:pPr>
            <a:r>
              <a:rPr lang="en-US" sz="2400" dirty="0" smtClean="0">
                <a:solidFill>
                  <a:srgbClr val="00B050"/>
                </a:solidFill>
              </a:rPr>
              <a:t>// </a:t>
            </a:r>
            <a:r>
              <a:rPr lang="en-US" sz="2400" dirty="0" err="1" smtClean="0">
                <a:solidFill>
                  <a:srgbClr val="00B050"/>
                </a:solidFill>
              </a:rPr>
              <a:t>kids.ts</a:t>
            </a:r>
            <a:endParaRPr lang="en-US" sz="2400" dirty="0" smtClean="0">
              <a:solidFill>
                <a:srgbClr val="00B050"/>
              </a:solidFill>
            </a:endParaRPr>
          </a:p>
          <a:p>
            <a:pPr>
              <a:buNone/>
            </a:pPr>
            <a:r>
              <a:rPr lang="en-US" sz="2400" dirty="0" smtClean="0">
                <a:solidFill>
                  <a:schemeClr val="bg1"/>
                </a:solidFill>
              </a:rPr>
              <a:t>import * as </a:t>
            </a:r>
            <a:r>
              <a:rPr lang="en-US" sz="2400" dirty="0" err="1" smtClean="0">
                <a:solidFill>
                  <a:schemeClr val="bg1"/>
                </a:solidFill>
              </a:rPr>
              <a:t>mag</a:t>
            </a:r>
            <a:r>
              <a:rPr lang="en-US" sz="2400" dirty="0" smtClean="0">
                <a:solidFill>
                  <a:schemeClr val="bg1"/>
                </a:solidFill>
              </a:rPr>
              <a:t> from </a:t>
            </a:r>
            <a:r>
              <a:rPr lang="en-US" sz="2400" dirty="0" smtClean="0">
                <a:solidFill>
                  <a:schemeClr val="accent5">
                    <a:lumMod val="40000"/>
                    <a:lumOff val="60000"/>
                  </a:schemeClr>
                </a:solidFill>
              </a:rPr>
              <a:t>‘./periodicals’</a:t>
            </a:r>
            <a:r>
              <a:rPr lang="en-US" sz="2400" dirty="0" smtClean="0">
                <a:solidFill>
                  <a:schemeClr val="bg1"/>
                </a:solidFill>
              </a:rPr>
              <a:t>;</a:t>
            </a:r>
          </a:p>
          <a:p>
            <a:pPr>
              <a:buNone/>
            </a:pPr>
            <a:r>
              <a:rPr lang="en-US" sz="2400" dirty="0" smtClean="0">
                <a:solidFill>
                  <a:srgbClr val="00B0F0"/>
                </a:solidFill>
              </a:rPr>
              <a:t>let</a:t>
            </a:r>
            <a:r>
              <a:rPr lang="en-US" sz="2400" dirty="0" smtClean="0">
                <a:solidFill>
                  <a:schemeClr val="bg1"/>
                </a:solidFill>
              </a:rPr>
              <a:t> </a:t>
            </a:r>
            <a:r>
              <a:rPr lang="en-US" sz="2400" dirty="0" err="1" smtClean="0">
                <a:solidFill>
                  <a:schemeClr val="bg1"/>
                </a:solidFill>
              </a:rPr>
              <a:t>kidMag</a:t>
            </a:r>
            <a:r>
              <a:rPr lang="en-US" sz="2400" dirty="0" smtClean="0">
                <a:solidFill>
                  <a:schemeClr val="bg1"/>
                </a:solidFill>
              </a:rPr>
              <a:t>: </a:t>
            </a:r>
            <a:r>
              <a:rPr lang="en-US" sz="2400" dirty="0" err="1" smtClean="0">
                <a:solidFill>
                  <a:schemeClr val="bg1"/>
                </a:solidFill>
              </a:rPr>
              <a:t>mag.Magazine</a:t>
            </a:r>
            <a:r>
              <a:rPr lang="en-US" sz="2400" dirty="0" smtClean="0">
                <a:solidFill>
                  <a:schemeClr val="bg1"/>
                </a:solidFill>
              </a:rPr>
              <a:t> = </a:t>
            </a:r>
            <a:r>
              <a:rPr lang="en-US" sz="2400" dirty="0" err="1" smtClean="0">
                <a:solidFill>
                  <a:schemeClr val="bg1"/>
                </a:solidFill>
              </a:rPr>
              <a:t>mag.GetMag</a:t>
            </a:r>
            <a:r>
              <a:rPr lang="en-US" sz="2400" dirty="0" smtClean="0">
                <a:solidFill>
                  <a:schemeClr val="bg1"/>
                </a:solidFill>
              </a:rPr>
              <a:t>(</a:t>
            </a:r>
            <a:r>
              <a:rPr lang="en-US" sz="2400" dirty="0" smtClean="0">
                <a:solidFill>
                  <a:schemeClr val="accent5">
                    <a:lumMod val="40000"/>
                    <a:lumOff val="60000"/>
                  </a:schemeClr>
                </a:solidFill>
              </a:rPr>
              <a:t>‘Game and Stuff!’</a:t>
            </a:r>
            <a:r>
              <a:rPr lang="en-US" sz="2400" dirty="0" smtClean="0">
                <a:solidFill>
                  <a:schemeClr val="bg1"/>
                </a:solidFill>
              </a:rPr>
              <a:t>);			</a:t>
            </a:r>
          </a:p>
        </p:txBody>
      </p:sp>
      <p:sp>
        <p:nvSpPr>
          <p:cNvPr id="6" name="Up Arrow 5"/>
          <p:cNvSpPr/>
          <p:nvPr/>
        </p:nvSpPr>
        <p:spPr>
          <a:xfrm>
            <a:off x="2971800" y="6019800"/>
            <a:ext cx="304800" cy="533400"/>
          </a:xfrm>
          <a:prstGeom prst="up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p:cNvSpPr/>
          <p:nvPr/>
        </p:nvSpPr>
        <p:spPr>
          <a:xfrm>
            <a:off x="5029200" y="6019800"/>
            <a:ext cx="304800" cy="533400"/>
          </a:xfrm>
          <a:prstGeom prst="up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Module Formats</a:t>
            </a:r>
            <a:endParaRPr lang="en-US" dirty="0"/>
          </a:p>
        </p:txBody>
      </p:sp>
      <p:sp>
        <p:nvSpPr>
          <p:cNvPr id="3" name="Content Placeholder 2"/>
          <p:cNvSpPr>
            <a:spLocks noGrp="1"/>
          </p:cNvSpPr>
          <p:nvPr>
            <p:ph idx="1"/>
          </p:nvPr>
        </p:nvSpPr>
        <p:spPr>
          <a:xfrm>
            <a:off x="1143000" y="2286000"/>
            <a:ext cx="2298192" cy="990600"/>
          </a:xfrm>
          <a:solidFill>
            <a:schemeClr val="accent5">
              <a:lumMod val="60000"/>
              <a:lumOff val="40000"/>
            </a:schemeClr>
          </a:solidFill>
          <a:ln>
            <a:solidFill>
              <a:schemeClr val="accent5">
                <a:lumMod val="60000"/>
                <a:lumOff val="40000"/>
              </a:schemeClr>
            </a:solidFill>
          </a:ln>
        </p:spPr>
        <p:txBody>
          <a:bodyPr>
            <a:normAutofit/>
          </a:bodyPr>
          <a:lstStyle/>
          <a:p>
            <a:pPr algn="ctr">
              <a:buNone/>
            </a:pPr>
            <a:r>
              <a:rPr lang="en-US" sz="2800" dirty="0" err="1" smtClean="0">
                <a:solidFill>
                  <a:schemeClr val="bg1"/>
                </a:solidFill>
              </a:rPr>
              <a:t>CommonJS</a:t>
            </a:r>
            <a:endParaRPr lang="en-US" sz="2800" dirty="0" smtClean="0">
              <a:solidFill>
                <a:schemeClr val="bg1"/>
              </a:solidFill>
            </a:endParaRPr>
          </a:p>
        </p:txBody>
      </p:sp>
      <p:sp>
        <p:nvSpPr>
          <p:cNvPr id="4" name="Content Placeholder 2"/>
          <p:cNvSpPr txBox="1">
            <a:spLocks/>
          </p:cNvSpPr>
          <p:nvPr/>
        </p:nvSpPr>
        <p:spPr>
          <a:xfrm>
            <a:off x="3874008" y="2286000"/>
            <a:ext cx="2298192" cy="990600"/>
          </a:xfrm>
          <a:prstGeom prst="rect">
            <a:avLst/>
          </a:prstGeom>
          <a:solidFill>
            <a:srgbClr val="00B0F0"/>
          </a:solidFill>
          <a:ln>
            <a:solidFill>
              <a:srgbClr val="00B0F0"/>
            </a:solidFill>
          </a:ln>
        </p:spPr>
        <p:txBody>
          <a:bodyPr>
            <a:normAutofit fontScale="70000" lnSpcReduction="20000"/>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800" dirty="0" smtClean="0">
                <a:solidFill>
                  <a:schemeClr val="bg1"/>
                </a:solidFill>
              </a:rPr>
              <a:t>Asynchronous</a:t>
            </a:r>
          </a:p>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Module</a:t>
            </a:r>
            <a:r>
              <a:rPr kumimoji="0" lang="en-US" sz="2800" b="0" i="0" u="none" strike="noStrike" kern="1200" cap="none" spc="0" normalizeH="0" noProof="0" dirty="0" smtClean="0">
                <a:ln>
                  <a:noFill/>
                </a:ln>
                <a:solidFill>
                  <a:schemeClr val="bg1"/>
                </a:solidFill>
                <a:effectLst/>
                <a:uLnTx/>
                <a:uFillTx/>
                <a:latin typeface="+mn-lt"/>
                <a:ea typeface="+mn-ea"/>
                <a:cs typeface="+mn-cs"/>
              </a:rPr>
              <a:t> Definition</a:t>
            </a:r>
          </a:p>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800" baseline="0" dirty="0" smtClean="0">
                <a:solidFill>
                  <a:schemeClr val="bg1"/>
                </a:solidFill>
              </a:rPr>
              <a:t>(AMD)</a:t>
            </a:r>
            <a:endParaRPr kumimoji="0" lang="en-US" sz="28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5" name="Content Placeholder 2"/>
          <p:cNvSpPr txBox="1">
            <a:spLocks/>
          </p:cNvSpPr>
          <p:nvPr/>
        </p:nvSpPr>
        <p:spPr>
          <a:xfrm>
            <a:off x="6541008" y="2286000"/>
            <a:ext cx="2298192" cy="990600"/>
          </a:xfrm>
          <a:prstGeom prst="rect">
            <a:avLst/>
          </a:prstGeom>
          <a:solidFill>
            <a:schemeClr val="accent3">
              <a:lumMod val="75000"/>
            </a:schemeClr>
          </a:solidFill>
          <a:ln>
            <a:solidFill>
              <a:schemeClr val="accent3">
                <a:lumMod val="75000"/>
              </a:schemeClr>
            </a:solidFill>
          </a:ln>
        </p:spPr>
        <p:txBody>
          <a:bodyPr>
            <a:normAutofit fontScale="70000" lnSpcReduction="20000"/>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Universal Module</a:t>
            </a:r>
          </a:p>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lang="en-US" sz="2800" dirty="0" smtClean="0">
                <a:solidFill>
                  <a:schemeClr val="bg1"/>
                </a:solidFill>
              </a:rPr>
              <a:t>Definition</a:t>
            </a:r>
          </a:p>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(UMD)</a:t>
            </a:r>
          </a:p>
        </p:txBody>
      </p:sp>
      <p:sp>
        <p:nvSpPr>
          <p:cNvPr id="6" name="Content Placeholder 2"/>
          <p:cNvSpPr txBox="1">
            <a:spLocks/>
          </p:cNvSpPr>
          <p:nvPr/>
        </p:nvSpPr>
        <p:spPr>
          <a:xfrm>
            <a:off x="2362200" y="3581400"/>
            <a:ext cx="2298192" cy="990600"/>
          </a:xfrm>
          <a:prstGeom prst="rect">
            <a:avLst/>
          </a:prstGeom>
          <a:solidFill>
            <a:srgbClr val="92D050"/>
          </a:solidFill>
          <a:ln>
            <a:solidFill>
              <a:srgbClr val="92D050"/>
            </a:solidFill>
          </a:ln>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System</a:t>
            </a:r>
          </a:p>
        </p:txBody>
      </p:sp>
      <p:sp>
        <p:nvSpPr>
          <p:cNvPr id="7" name="Content Placeholder 2"/>
          <p:cNvSpPr txBox="1">
            <a:spLocks/>
          </p:cNvSpPr>
          <p:nvPr/>
        </p:nvSpPr>
        <p:spPr>
          <a:xfrm>
            <a:off x="5245608" y="3581400"/>
            <a:ext cx="2298192" cy="990600"/>
          </a:xfrm>
          <a:prstGeom prst="rect">
            <a:avLst/>
          </a:prstGeom>
          <a:solidFill>
            <a:srgbClr val="7030A0"/>
          </a:solidFill>
          <a:ln>
            <a:solidFill>
              <a:srgbClr val="7030A0"/>
            </a:solidFill>
          </a:ln>
        </p:spPr>
        <p:txBody>
          <a:bodyPr>
            <a:normAutofit/>
          </a:bodyPr>
          <a:lstStyle/>
          <a:p>
            <a:pPr marL="365760" marR="0" lvl="0" indent="-283464" algn="ctr" defTabSz="914400" rtl="0" eaLnBrk="1" fontAlgn="auto" latinLnBrk="0" hangingPunct="1">
              <a:lnSpc>
                <a:spcPct val="100000"/>
              </a:lnSpc>
              <a:spcBef>
                <a:spcPts val="600"/>
              </a:spcBef>
              <a:spcAft>
                <a:spcPts val="0"/>
              </a:spcAft>
              <a:buClr>
                <a:schemeClr val="accent1"/>
              </a:buClr>
              <a:buSzPct val="80000"/>
              <a:buFont typeface="Wingdings 2"/>
              <a:buNone/>
              <a:tabLst/>
              <a:defRPr/>
            </a:pPr>
            <a:r>
              <a:rPr kumimoji="0" lang="en-US" sz="2800" b="0" i="0" u="none" strike="noStrike" kern="1200" cap="none" spc="0" normalizeH="0" baseline="0" noProof="0" dirty="0" smtClean="0">
                <a:ln>
                  <a:noFill/>
                </a:ln>
                <a:solidFill>
                  <a:schemeClr val="bg1"/>
                </a:solidFill>
                <a:effectLst/>
                <a:uLnTx/>
                <a:uFillTx/>
                <a:latin typeface="+mn-lt"/>
                <a:ea typeface="+mn-ea"/>
                <a:cs typeface="+mn-cs"/>
              </a:rPr>
              <a:t>ES2015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Modules?</a:t>
            </a:r>
            <a:endParaRPr lang="en-US" dirty="0"/>
          </a:p>
        </p:txBody>
      </p:sp>
      <p:sp>
        <p:nvSpPr>
          <p:cNvPr id="3" name="Content Placeholder 2"/>
          <p:cNvSpPr>
            <a:spLocks noGrp="1"/>
          </p:cNvSpPr>
          <p:nvPr>
            <p:ph idx="1"/>
          </p:nvPr>
        </p:nvSpPr>
        <p:spPr/>
        <p:txBody>
          <a:bodyPr>
            <a:normAutofit/>
          </a:bodyPr>
          <a:lstStyle/>
          <a:p>
            <a:r>
              <a:rPr lang="en-US" dirty="0" smtClean="0"/>
              <a:t>They’re modular!!!</a:t>
            </a:r>
          </a:p>
          <a:p>
            <a:r>
              <a:rPr lang="en-US" dirty="0" smtClean="0"/>
              <a:t>Maintainable</a:t>
            </a:r>
          </a:p>
          <a:p>
            <a:r>
              <a:rPr lang="en-US" dirty="0" smtClean="0"/>
              <a:t>Reusable</a:t>
            </a:r>
          </a:p>
          <a:p>
            <a:r>
              <a:rPr lang="en-US" dirty="0" smtClean="0"/>
              <a:t>Native to Node and ES2015</a:t>
            </a:r>
          </a:p>
          <a:p>
            <a:r>
              <a:rPr lang="en-US" dirty="0" smtClean="0"/>
              <a:t>Organized simply in files and folders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D:\Angular22\ng vs ng2.jpg"/>
          <p:cNvPicPr>
            <a:picLocks noChangeAspect="1" noChangeArrowheads="1"/>
          </p:cNvPicPr>
          <p:nvPr/>
        </p:nvPicPr>
        <p:blipFill>
          <a:blip r:embed="rId2"/>
          <a:srcRect/>
          <a:stretch>
            <a:fillRect/>
          </a:stretch>
        </p:blipFill>
        <p:spPr bwMode="auto">
          <a:xfrm>
            <a:off x="1295400" y="1600200"/>
            <a:ext cx="7583312" cy="4495800"/>
          </a:xfrm>
          <a:prstGeom prst="rect">
            <a:avLst/>
          </a:prstGeom>
          <a:noFill/>
        </p:spPr>
      </p:pic>
      <p:sp>
        <p:nvSpPr>
          <p:cNvPr id="3" name="Title 1"/>
          <p:cNvSpPr>
            <a:spLocks noGrp="1"/>
          </p:cNvSpPr>
          <p:nvPr>
            <p:ph type="title"/>
          </p:nvPr>
        </p:nvSpPr>
        <p:spPr>
          <a:xfrm>
            <a:off x="1435608" y="274638"/>
            <a:ext cx="7498080" cy="1143000"/>
          </a:xfrm>
        </p:spPr>
        <p:txBody>
          <a:bodyPr>
            <a:normAutofit/>
          </a:bodyPr>
          <a:lstStyle/>
          <a:p>
            <a:r>
              <a:rPr lang="en-US" dirty="0" smtClean="0"/>
              <a:t>Angular1.x </a:t>
            </a:r>
            <a:r>
              <a:rPr lang="en-US" dirty="0" err="1" smtClean="0"/>
              <a:t>vs</a:t>
            </a:r>
            <a:r>
              <a:rPr lang="en-US" dirty="0" smtClean="0"/>
              <a:t> Angular2</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D:\Angular22\Angular 2 vs. AngularJs.png"/>
          <p:cNvPicPr>
            <a:picLocks noChangeAspect="1" noChangeArrowheads="1"/>
          </p:cNvPicPr>
          <p:nvPr/>
        </p:nvPicPr>
        <p:blipFill>
          <a:blip r:embed="rId2"/>
          <a:srcRect/>
          <a:stretch>
            <a:fillRect/>
          </a:stretch>
        </p:blipFill>
        <p:spPr bwMode="auto">
          <a:xfrm>
            <a:off x="1143000" y="1600200"/>
            <a:ext cx="7848600" cy="3886200"/>
          </a:xfrm>
          <a:prstGeom prst="rect">
            <a:avLst/>
          </a:prstGeom>
          <a:noFill/>
        </p:spPr>
      </p:pic>
      <p:sp>
        <p:nvSpPr>
          <p:cNvPr id="3" name="Title 1"/>
          <p:cNvSpPr>
            <a:spLocks noGrp="1"/>
          </p:cNvSpPr>
          <p:nvPr>
            <p:ph type="title"/>
          </p:nvPr>
        </p:nvSpPr>
        <p:spPr>
          <a:xfrm>
            <a:off x="1435608" y="274638"/>
            <a:ext cx="7498080" cy="1143000"/>
          </a:xfrm>
        </p:spPr>
        <p:txBody>
          <a:bodyPr>
            <a:normAutofit/>
          </a:bodyPr>
          <a:lstStyle/>
          <a:p>
            <a:r>
              <a:rPr lang="en-US" dirty="0" smtClean="0"/>
              <a:t>Angular1.x </a:t>
            </a:r>
            <a:r>
              <a:rPr lang="en-US" dirty="0" err="1" smtClean="0"/>
              <a:t>vs</a:t>
            </a:r>
            <a:r>
              <a:rPr lang="en-US" dirty="0" smtClean="0"/>
              <a:t> Angular2</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pic>
        <p:nvPicPr>
          <p:cNvPr id="90114" name="Picture 2" descr="D:\Angular22\databindingImage.png"/>
          <p:cNvPicPr>
            <a:picLocks noChangeAspect="1" noChangeArrowheads="1"/>
          </p:cNvPicPr>
          <p:nvPr/>
        </p:nvPicPr>
        <p:blipFill>
          <a:blip r:embed="rId2"/>
          <a:srcRect/>
          <a:stretch>
            <a:fillRect/>
          </a:stretch>
        </p:blipFill>
        <p:spPr bwMode="auto">
          <a:xfrm>
            <a:off x="1666875" y="1219200"/>
            <a:ext cx="7096125" cy="54102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graphicFrame>
        <p:nvGraphicFramePr>
          <p:cNvPr id="90115" name="Object 3"/>
          <p:cNvGraphicFramePr>
            <a:graphicFrameLocks noChangeAspect="1"/>
          </p:cNvGraphicFramePr>
          <p:nvPr/>
        </p:nvGraphicFramePr>
        <p:xfrm>
          <a:off x="1447800" y="1447800"/>
          <a:ext cx="7391400" cy="4800600"/>
        </p:xfrm>
        <a:graphic>
          <a:graphicData uri="http://schemas.openxmlformats.org/presentationml/2006/ole">
            <p:oleObj spid="_x0000_s90115" name="Picture" r:id="rId3" imgW="11352381" imgH="5628571" progId="StaticDib">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p:cNvPicPr>
            <a:picLocks noChangeAspect="1" noChangeArrowheads="1"/>
          </p:cNvPicPr>
          <p:nvPr/>
        </p:nvPicPr>
        <p:blipFill>
          <a:blip r:embed="rId3"/>
          <a:srcRect/>
          <a:stretch>
            <a:fillRect/>
          </a:stretch>
        </p:blipFill>
        <p:spPr bwMode="auto">
          <a:xfrm>
            <a:off x="1052513" y="542925"/>
            <a:ext cx="7038975" cy="3952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graphicFrame>
        <p:nvGraphicFramePr>
          <p:cNvPr id="91138" name="Object 2"/>
          <p:cNvGraphicFramePr>
            <a:graphicFrameLocks noChangeAspect="1"/>
          </p:cNvGraphicFramePr>
          <p:nvPr/>
        </p:nvGraphicFramePr>
        <p:xfrm>
          <a:off x="1447800" y="1447800"/>
          <a:ext cx="7467600" cy="4800599"/>
        </p:xfrm>
        <a:graphic>
          <a:graphicData uri="http://schemas.openxmlformats.org/presentationml/2006/ole">
            <p:oleObj spid="_x0000_s91138" name="Picture" r:id="rId3" imgW="11361905" imgH="5666667" progId="StaticDib">
              <p:embed/>
            </p:oleObj>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graphicFrame>
        <p:nvGraphicFramePr>
          <p:cNvPr id="92162" name="Object 2"/>
          <p:cNvGraphicFramePr>
            <a:graphicFrameLocks noChangeAspect="1"/>
          </p:cNvGraphicFramePr>
          <p:nvPr/>
        </p:nvGraphicFramePr>
        <p:xfrm>
          <a:off x="1447800" y="1447800"/>
          <a:ext cx="7467600" cy="4800600"/>
        </p:xfrm>
        <a:graphic>
          <a:graphicData uri="http://schemas.openxmlformats.org/presentationml/2006/ole">
            <p:oleObj spid="_x0000_s92162" name="Picture" r:id="rId3" imgW="11361905" imgH="5742857" progId="StaticDib">
              <p:embed/>
            </p:oleObj>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graphicFrame>
        <p:nvGraphicFramePr>
          <p:cNvPr id="93186" name="Object 2"/>
          <p:cNvGraphicFramePr>
            <a:graphicFrameLocks noChangeAspect="1"/>
          </p:cNvGraphicFramePr>
          <p:nvPr/>
        </p:nvGraphicFramePr>
        <p:xfrm>
          <a:off x="1447800" y="1447800"/>
          <a:ext cx="7467600" cy="4800600"/>
        </p:xfrm>
        <a:graphic>
          <a:graphicData uri="http://schemas.openxmlformats.org/presentationml/2006/ole">
            <p:oleObj spid="_x0000_s93186" name="Picture" r:id="rId3" imgW="11352381" imgH="5704762" progId="StaticDib">
              <p:embed/>
            </p:oleObj>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pic>
        <p:nvPicPr>
          <p:cNvPr id="94210" name="Picture 2" descr="C:\Users\Vinod\Desktop\New folder\ggg.png"/>
          <p:cNvPicPr>
            <a:picLocks noChangeAspect="1" noChangeArrowheads="1"/>
          </p:cNvPicPr>
          <p:nvPr/>
        </p:nvPicPr>
        <p:blipFill>
          <a:blip r:embed="rId2"/>
          <a:srcRect/>
          <a:stretch>
            <a:fillRect/>
          </a:stretch>
        </p:blipFill>
        <p:spPr bwMode="auto">
          <a:xfrm>
            <a:off x="1447800" y="1447800"/>
            <a:ext cx="7467600" cy="48006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Databindings</a:t>
            </a:r>
            <a:endParaRPr lang="en-US" dirty="0"/>
          </a:p>
        </p:txBody>
      </p:sp>
      <p:graphicFrame>
        <p:nvGraphicFramePr>
          <p:cNvPr id="95235" name="Object 3"/>
          <p:cNvGraphicFramePr>
            <a:graphicFrameLocks noChangeAspect="1"/>
          </p:cNvGraphicFramePr>
          <p:nvPr/>
        </p:nvGraphicFramePr>
        <p:xfrm>
          <a:off x="1447800" y="1447800"/>
          <a:ext cx="7467600" cy="4800599"/>
        </p:xfrm>
        <a:graphic>
          <a:graphicData uri="http://schemas.openxmlformats.org/presentationml/2006/ole">
            <p:oleObj spid="_x0000_s95235" name="Picture" r:id="rId3" imgW="11361905" imgH="5542857" progId="StaticDib">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LifeCycle</a:t>
            </a:r>
            <a:r>
              <a:rPr lang="en-US" dirty="0" smtClean="0"/>
              <a:t> Hooks</a:t>
            </a:r>
            <a:endParaRPr lang="en-US" dirty="0"/>
          </a:p>
        </p:txBody>
      </p:sp>
      <p:pic>
        <p:nvPicPr>
          <p:cNvPr id="91138" name="Picture 2" descr="D:\Angular22\hooks-in-sequence.png"/>
          <p:cNvPicPr>
            <a:picLocks noChangeAspect="1" noChangeArrowheads="1"/>
          </p:cNvPicPr>
          <p:nvPr/>
        </p:nvPicPr>
        <p:blipFill>
          <a:blip r:embed="rId2"/>
          <a:srcRect/>
          <a:stretch>
            <a:fillRect/>
          </a:stretch>
        </p:blipFill>
        <p:spPr bwMode="auto">
          <a:xfrm>
            <a:off x="2057400" y="1524000"/>
            <a:ext cx="3105151" cy="4400550"/>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Lifecycle Hook</a:t>
            </a:r>
            <a:br>
              <a:rPr lang="en-US" b="1" dirty="0" smtClean="0"/>
            </a:br>
            <a:r>
              <a:rPr lang="en-US" sz="3600" dirty="0"/>
              <a:t>Directives and </a:t>
            </a:r>
            <a:r>
              <a:rPr lang="en-US" sz="3600" dirty="0" smtClean="0"/>
              <a:t>Components</a:t>
            </a:r>
            <a:endParaRPr lang="en-US" dirty="0"/>
          </a:p>
        </p:txBody>
      </p:sp>
      <p:graphicFrame>
        <p:nvGraphicFramePr>
          <p:cNvPr id="5" name="Content Placeholder 4"/>
          <p:cNvGraphicFramePr>
            <a:graphicFrameLocks noGrp="1"/>
          </p:cNvGraphicFramePr>
          <p:nvPr>
            <p:ph idx="1"/>
          </p:nvPr>
        </p:nvGraphicFramePr>
        <p:xfrm>
          <a:off x="457200" y="2057400"/>
          <a:ext cx="8229600" cy="3310890"/>
        </p:xfrm>
        <a:graphic>
          <a:graphicData uri="http://schemas.openxmlformats.org/drawingml/2006/table">
            <a:tbl>
              <a:tblPr firstRow="1" bandRow="1">
                <a:tableStyleId>{073A0DAA-6AF3-43AB-8588-CEC1D06C72B9}</a:tableStyleId>
              </a:tblPr>
              <a:tblGrid>
                <a:gridCol w="1752600"/>
                <a:gridCol w="6477000"/>
              </a:tblGrid>
              <a:tr h="476250">
                <a:tc>
                  <a:txBody>
                    <a:bodyPr/>
                    <a:lstStyle/>
                    <a:p>
                      <a:pPr algn="ctr"/>
                      <a:r>
                        <a:rPr lang="en-US" sz="1800" kern="1200" dirty="0" smtClean="0"/>
                        <a:t>Hook</a:t>
                      </a:r>
                      <a:endParaRPr lang="en-US" dirty="0"/>
                    </a:p>
                  </a:txBody>
                  <a:tcPr/>
                </a:tc>
                <a:tc>
                  <a:txBody>
                    <a:bodyPr/>
                    <a:lstStyle/>
                    <a:p>
                      <a:pPr algn="ctr"/>
                      <a:r>
                        <a:rPr lang="en-US" sz="1800" kern="1200" dirty="0" smtClean="0"/>
                        <a:t>Purpose</a:t>
                      </a:r>
                      <a:endParaRPr lang="en-US" dirty="0"/>
                    </a:p>
                  </a:txBody>
                  <a:tcPr/>
                </a:tc>
              </a:tr>
              <a:tr h="476250">
                <a:tc>
                  <a:txBody>
                    <a:bodyPr/>
                    <a:lstStyle/>
                    <a:p>
                      <a:r>
                        <a:rPr lang="en-US" sz="1800" kern="1200" dirty="0" err="1" smtClean="0"/>
                        <a:t>ngOnInit</a:t>
                      </a:r>
                      <a:endParaRPr lang="en-US" dirty="0"/>
                    </a:p>
                  </a:txBody>
                  <a:tcPr/>
                </a:tc>
                <a:tc>
                  <a:txBody>
                    <a:bodyPr/>
                    <a:lstStyle/>
                    <a:p>
                      <a:r>
                        <a:rPr lang="en-US" sz="1800" kern="1200" dirty="0" smtClean="0"/>
                        <a:t>Initialize the directive/component after Angular initializes the data-bound input properties.</a:t>
                      </a:r>
                      <a:endParaRPr lang="en-US" dirty="0"/>
                    </a:p>
                  </a:txBody>
                  <a:tcPr/>
                </a:tc>
              </a:tr>
              <a:tr h="476250">
                <a:tc>
                  <a:txBody>
                    <a:bodyPr/>
                    <a:lstStyle/>
                    <a:p>
                      <a:r>
                        <a:rPr lang="en-US" sz="1800" kern="1200" dirty="0" err="1" smtClean="0"/>
                        <a:t>ngOnChanges</a:t>
                      </a:r>
                      <a:endParaRPr lang="en-US" dirty="0"/>
                    </a:p>
                  </a:txBody>
                  <a:tcPr/>
                </a:tc>
                <a:tc>
                  <a:txBody>
                    <a:bodyPr/>
                    <a:lstStyle/>
                    <a:p>
                      <a:r>
                        <a:rPr lang="en-US" sz="1800" kern="1200" dirty="0" smtClean="0"/>
                        <a:t>Respond after Angular sets a data-bound input property. The method receives </a:t>
                      </a:r>
                      <a:r>
                        <a:rPr lang="en-US" sz="1800" kern="1200" dirty="0" err="1" smtClean="0"/>
                        <a:t>a</a:t>
                      </a:r>
                      <a:r>
                        <a:rPr lang="en-US" dirty="0" err="1" smtClean="0"/>
                        <a:t>changes</a:t>
                      </a:r>
                      <a:r>
                        <a:rPr lang="en-US" sz="1800" kern="1200" dirty="0" smtClean="0"/>
                        <a:t> object of current and previous values.</a:t>
                      </a:r>
                      <a:endParaRPr lang="en-US" dirty="0"/>
                    </a:p>
                  </a:txBody>
                  <a:tcPr/>
                </a:tc>
              </a:tr>
              <a:tr h="476250">
                <a:tc>
                  <a:txBody>
                    <a:bodyPr/>
                    <a:lstStyle/>
                    <a:p>
                      <a:r>
                        <a:rPr lang="en-US" sz="1800" kern="1200" dirty="0" err="1" smtClean="0"/>
                        <a:t>ngDoCheck</a:t>
                      </a:r>
                      <a:endParaRPr lang="en-US" dirty="0"/>
                    </a:p>
                  </a:txBody>
                  <a:tcPr/>
                </a:tc>
                <a:tc>
                  <a:txBody>
                    <a:bodyPr/>
                    <a:lstStyle/>
                    <a:p>
                      <a:r>
                        <a:rPr lang="en-US" sz="1800" kern="1200" dirty="0" smtClean="0"/>
                        <a:t>Detect and act upon changes that Angular can or won't detect on its own. Called every change detection run.</a:t>
                      </a:r>
                      <a:endParaRPr lang="en-US" dirty="0"/>
                    </a:p>
                  </a:txBody>
                  <a:tcPr/>
                </a:tc>
              </a:tr>
              <a:tr h="476250">
                <a:tc>
                  <a:txBody>
                    <a:bodyPr/>
                    <a:lstStyle/>
                    <a:p>
                      <a:r>
                        <a:rPr lang="en-US" sz="1800" kern="1200" dirty="0" err="1" smtClean="0"/>
                        <a:t>ngOnDestroy</a:t>
                      </a:r>
                      <a:endParaRPr lang="en-US" dirty="0"/>
                    </a:p>
                  </a:txBody>
                  <a:tcPr/>
                </a:tc>
                <a:tc>
                  <a:txBody>
                    <a:bodyPr/>
                    <a:lstStyle/>
                    <a:p>
                      <a:r>
                        <a:rPr lang="en-US" sz="1800" kern="1200" dirty="0" smtClean="0"/>
                        <a:t>Cleanup just before Angular destroys the directive/component. Unsubscribe observables and detach event handlers to avoid memory leaks.</a:t>
                      </a:r>
                      <a:endParaRPr lang="en-US" dirty="0"/>
                    </a:p>
                  </a:txBody>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Lifecycle Hook</a:t>
            </a:r>
            <a:br>
              <a:rPr lang="en-US" b="1" dirty="0" smtClean="0"/>
            </a:br>
            <a:r>
              <a:rPr lang="en-US" sz="3600" dirty="0" smtClean="0"/>
              <a:t>Components Only</a:t>
            </a:r>
            <a:endParaRPr lang="en-US" dirty="0"/>
          </a:p>
        </p:txBody>
      </p:sp>
      <p:graphicFrame>
        <p:nvGraphicFramePr>
          <p:cNvPr id="5" name="Content Placeholder 4"/>
          <p:cNvGraphicFramePr>
            <a:graphicFrameLocks noGrp="1"/>
          </p:cNvGraphicFramePr>
          <p:nvPr>
            <p:ph idx="1"/>
          </p:nvPr>
        </p:nvGraphicFramePr>
        <p:xfrm>
          <a:off x="457200" y="2057400"/>
          <a:ext cx="8229600" cy="2708910"/>
        </p:xfrm>
        <a:graphic>
          <a:graphicData uri="http://schemas.openxmlformats.org/drawingml/2006/table">
            <a:tbl>
              <a:tblPr firstRow="1" bandRow="1">
                <a:tableStyleId>{073A0DAA-6AF3-43AB-8588-CEC1D06C72B9}</a:tableStyleId>
              </a:tblPr>
              <a:tblGrid>
                <a:gridCol w="2667000"/>
                <a:gridCol w="5562600"/>
              </a:tblGrid>
              <a:tr h="476250">
                <a:tc>
                  <a:txBody>
                    <a:bodyPr/>
                    <a:lstStyle/>
                    <a:p>
                      <a:pPr algn="ctr"/>
                      <a:r>
                        <a:rPr lang="en-US" sz="1800" kern="1200" dirty="0" smtClean="0"/>
                        <a:t>Hook</a:t>
                      </a:r>
                      <a:endParaRPr lang="en-US" dirty="0"/>
                    </a:p>
                  </a:txBody>
                  <a:tcPr/>
                </a:tc>
                <a:tc>
                  <a:txBody>
                    <a:bodyPr/>
                    <a:lstStyle/>
                    <a:p>
                      <a:pPr algn="ctr"/>
                      <a:r>
                        <a:rPr lang="en-US" sz="1800" kern="1200" dirty="0" smtClean="0"/>
                        <a:t>Purpose</a:t>
                      </a:r>
                      <a:endParaRPr lang="en-US" dirty="0"/>
                    </a:p>
                  </a:txBody>
                  <a:tcPr/>
                </a:tc>
              </a:tr>
              <a:tr h="476250">
                <a:tc>
                  <a:txBody>
                    <a:bodyPr/>
                    <a:lstStyle/>
                    <a:p>
                      <a:r>
                        <a:rPr lang="en-US" sz="1800" kern="1200" dirty="0" err="1" smtClean="0"/>
                        <a:t>ngAfterContentInit</a:t>
                      </a:r>
                      <a:endParaRPr lang="en-US" dirty="0"/>
                    </a:p>
                  </a:txBody>
                  <a:tcPr/>
                </a:tc>
                <a:tc>
                  <a:txBody>
                    <a:bodyPr/>
                    <a:lstStyle/>
                    <a:p>
                      <a:r>
                        <a:rPr lang="en-US" sz="1800" kern="1200" dirty="0" smtClean="0"/>
                        <a:t>After Angular projects external content into its view.</a:t>
                      </a:r>
                      <a:endParaRPr lang="en-US" dirty="0"/>
                    </a:p>
                  </a:txBody>
                  <a:tcPr/>
                </a:tc>
              </a:tr>
              <a:tr h="476250">
                <a:tc>
                  <a:txBody>
                    <a:bodyPr/>
                    <a:lstStyle/>
                    <a:p>
                      <a:r>
                        <a:rPr lang="en-US" sz="1800" kern="1200" dirty="0" err="1" smtClean="0"/>
                        <a:t>ngAfterContentChecked</a:t>
                      </a:r>
                      <a:endParaRPr lang="en-US" dirty="0"/>
                    </a:p>
                  </a:txBody>
                  <a:tcPr/>
                </a:tc>
                <a:tc>
                  <a:txBody>
                    <a:bodyPr/>
                    <a:lstStyle/>
                    <a:p>
                      <a:r>
                        <a:rPr lang="en-US" sz="1800" kern="1200" dirty="0" smtClean="0"/>
                        <a:t>After Angular checks the bindings of the external content that it projected into its view.</a:t>
                      </a:r>
                      <a:endParaRPr lang="en-US" dirty="0"/>
                    </a:p>
                  </a:txBody>
                  <a:tcPr/>
                </a:tc>
              </a:tr>
              <a:tr h="476250">
                <a:tc>
                  <a:txBody>
                    <a:bodyPr/>
                    <a:lstStyle/>
                    <a:p>
                      <a:r>
                        <a:rPr lang="en-US" sz="1800" kern="1200" dirty="0" err="1" smtClean="0"/>
                        <a:t>ngAfterViewInit</a:t>
                      </a:r>
                      <a:endParaRPr lang="en-US" dirty="0"/>
                    </a:p>
                  </a:txBody>
                  <a:tcPr/>
                </a:tc>
                <a:tc>
                  <a:txBody>
                    <a:bodyPr/>
                    <a:lstStyle/>
                    <a:p>
                      <a:r>
                        <a:rPr lang="en-US" sz="1800" kern="1200" dirty="0" smtClean="0"/>
                        <a:t>After Angular creates the component's view(s).</a:t>
                      </a:r>
                      <a:endParaRPr lang="en-US" dirty="0"/>
                    </a:p>
                  </a:txBody>
                  <a:tcPr/>
                </a:tc>
              </a:tr>
              <a:tr h="476250">
                <a:tc>
                  <a:txBody>
                    <a:bodyPr/>
                    <a:lstStyle/>
                    <a:p>
                      <a:r>
                        <a:rPr lang="en-US" sz="1800" kern="1200" dirty="0" err="1" smtClean="0"/>
                        <a:t>ngAfterViewChecked</a:t>
                      </a:r>
                      <a:endParaRPr lang="en-US" dirty="0"/>
                    </a:p>
                  </a:txBody>
                  <a:tcPr/>
                </a:tc>
                <a:tc>
                  <a:txBody>
                    <a:bodyPr/>
                    <a:lstStyle/>
                    <a:p>
                      <a:r>
                        <a:rPr lang="en-US" sz="1800" kern="1200" dirty="0" smtClean="0"/>
                        <a:t>After Angular checks the bindings of the component's view(s).</a:t>
                      </a:r>
                      <a:endParaRPr lang="en-US" dirty="0"/>
                    </a:p>
                  </a:txBody>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LifeCycle</a:t>
            </a:r>
            <a:r>
              <a:rPr lang="en-US" dirty="0" smtClean="0"/>
              <a:t> Hooks</a:t>
            </a:r>
            <a:endParaRPr lang="en-US" dirty="0"/>
          </a:p>
        </p:txBody>
      </p:sp>
      <p:pic>
        <p:nvPicPr>
          <p:cNvPr id="92162" name="Picture 2" descr="D:\Angular22\lifecycle2.jpg"/>
          <p:cNvPicPr>
            <a:picLocks noChangeAspect="1" noChangeArrowheads="1"/>
          </p:cNvPicPr>
          <p:nvPr/>
        </p:nvPicPr>
        <p:blipFill>
          <a:blip r:embed="rId2"/>
          <a:srcRect/>
          <a:stretch>
            <a:fillRect/>
          </a:stretch>
        </p:blipFill>
        <p:spPr bwMode="auto">
          <a:xfrm>
            <a:off x="2152650" y="1752600"/>
            <a:ext cx="6076950" cy="4562475"/>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sp>
        <p:nvSpPr>
          <p:cNvPr id="3" name="Content Placeholder 2"/>
          <p:cNvSpPr>
            <a:spLocks noGrp="1"/>
          </p:cNvSpPr>
          <p:nvPr>
            <p:ph idx="1"/>
          </p:nvPr>
        </p:nvSpPr>
        <p:spPr/>
        <p:txBody>
          <a:bodyPr>
            <a:normAutofit lnSpcReduction="10000"/>
          </a:bodyPr>
          <a:lstStyle/>
          <a:p>
            <a:r>
              <a:rPr lang="en-US" dirty="0" smtClean="0"/>
              <a:t>There are three kinds of Angular directives:</a:t>
            </a:r>
          </a:p>
          <a:p>
            <a:pPr lvl="1"/>
            <a:r>
              <a:rPr lang="en-US" dirty="0" smtClean="0"/>
              <a:t>Components</a:t>
            </a:r>
          </a:p>
          <a:p>
            <a:pPr lvl="2"/>
            <a:r>
              <a:rPr lang="en-US" dirty="0" smtClean="0"/>
              <a:t>a directive with a template</a:t>
            </a:r>
          </a:p>
          <a:p>
            <a:pPr lvl="2"/>
            <a:r>
              <a:rPr lang="en-US" dirty="0" smtClean="0"/>
              <a:t>most common</a:t>
            </a:r>
          </a:p>
          <a:p>
            <a:pPr lvl="1"/>
            <a:r>
              <a:rPr lang="en-US" dirty="0" smtClean="0"/>
              <a:t>Attribute directives</a:t>
            </a:r>
          </a:p>
          <a:p>
            <a:pPr lvl="2"/>
            <a:r>
              <a:rPr lang="en-US" dirty="0" smtClean="0"/>
              <a:t>changes the appearance or behavior of an element</a:t>
            </a:r>
          </a:p>
          <a:p>
            <a:pPr lvl="2"/>
            <a:r>
              <a:rPr lang="en-US" dirty="0" err="1" smtClean="0"/>
              <a:t>NgStyle</a:t>
            </a:r>
            <a:r>
              <a:rPr lang="en-US" dirty="0" smtClean="0"/>
              <a:t> directive changes element styles</a:t>
            </a:r>
          </a:p>
          <a:p>
            <a:pPr lvl="1"/>
            <a:r>
              <a:rPr lang="en-US" dirty="0" smtClean="0"/>
              <a:t>Structural directives</a:t>
            </a:r>
          </a:p>
          <a:p>
            <a:pPr lvl="2"/>
            <a:r>
              <a:rPr lang="en-US" dirty="0" smtClean="0"/>
              <a:t>changes the DOM layout by adding and removing DOM elements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Picture 3"/>
          <p:cNvPicPr>
            <a:picLocks noChangeAspect="1" noChangeArrowheads="1"/>
          </p:cNvPicPr>
          <p:nvPr/>
        </p:nvPicPr>
        <p:blipFill>
          <a:blip r:embed="rId3"/>
          <a:srcRect/>
          <a:stretch>
            <a:fillRect/>
          </a:stretch>
        </p:blipFill>
        <p:spPr bwMode="auto">
          <a:xfrm>
            <a:off x="1062038" y="457200"/>
            <a:ext cx="7019925" cy="3990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4" name="Rectangle 3"/>
          <p:cNvSpPr/>
          <p:nvPr/>
        </p:nvSpPr>
        <p:spPr>
          <a:xfrm>
            <a:off x="609600" y="2146280"/>
            <a:ext cx="7924800" cy="34163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smtClean="0"/>
              <a:t>&lt;div *</a:t>
            </a:r>
            <a:r>
              <a:rPr lang="en-US" sz="2400" dirty="0" err="1" smtClean="0"/>
              <a:t>ngIf</a:t>
            </a:r>
            <a:r>
              <a:rPr lang="en-US" sz="2400" dirty="0" smtClean="0"/>
              <a:t>=“present"&gt;{{</a:t>
            </a:r>
            <a:r>
              <a:rPr lang="en-US" sz="2400" dirty="0" err="1" smtClean="0"/>
              <a:t>emp_name</a:t>
            </a:r>
            <a:r>
              <a:rPr lang="en-US" sz="2400" dirty="0" smtClean="0"/>
              <a:t>}}&lt;/div&gt;</a:t>
            </a:r>
          </a:p>
          <a:p>
            <a:endParaRPr lang="en-US" sz="2400" dirty="0" smtClean="0"/>
          </a:p>
          <a:p>
            <a:r>
              <a:rPr lang="en-US" sz="2400" dirty="0" smtClean="0"/>
              <a:t>&lt;div *</a:t>
            </a:r>
            <a:r>
              <a:rPr lang="en-US" sz="2400" dirty="0" err="1" smtClean="0"/>
              <a:t>ngFor</a:t>
            </a:r>
            <a:r>
              <a:rPr lang="en-US" sz="2400" dirty="0" smtClean="0"/>
              <a:t>="let </a:t>
            </a:r>
            <a:r>
              <a:rPr lang="en-US" sz="2400" dirty="0" err="1" smtClean="0"/>
              <a:t>emp</a:t>
            </a:r>
            <a:r>
              <a:rPr lang="en-US" sz="2400" dirty="0" smtClean="0"/>
              <a:t> of </a:t>
            </a:r>
            <a:r>
              <a:rPr lang="en-US" sz="2400" dirty="0" err="1" smtClean="0"/>
              <a:t>emps</a:t>
            </a:r>
            <a:r>
              <a:rPr lang="en-US" sz="2400" dirty="0" smtClean="0"/>
              <a:t>"&gt;{{</a:t>
            </a:r>
            <a:r>
              <a:rPr lang="en-US" sz="2400" dirty="0" err="1" smtClean="0"/>
              <a:t>emp</a:t>
            </a:r>
            <a:r>
              <a:rPr lang="en-US" sz="2400" dirty="0" smtClean="0"/>
              <a:t> | </a:t>
            </a:r>
            <a:r>
              <a:rPr lang="en-US" sz="2400" dirty="0" err="1" smtClean="0"/>
              <a:t>json</a:t>
            </a:r>
            <a:r>
              <a:rPr lang="en-US" sz="2400" dirty="0" smtClean="0"/>
              <a:t>()}}&lt;/div&gt;</a:t>
            </a:r>
          </a:p>
          <a:p>
            <a:endParaRPr lang="en-US" sz="2400" dirty="0" smtClean="0"/>
          </a:p>
          <a:p>
            <a:r>
              <a:rPr lang="en-US" sz="2400" dirty="0" smtClean="0"/>
              <a:t>&lt;div [</a:t>
            </a:r>
            <a:r>
              <a:rPr lang="en-US" sz="2400" dirty="0" err="1" smtClean="0"/>
              <a:t>ngSwitch</a:t>
            </a:r>
            <a:r>
              <a:rPr lang="en-US" sz="2400" dirty="0" smtClean="0"/>
              <a:t>]=“toss"&gt;</a:t>
            </a:r>
          </a:p>
          <a:p>
            <a:r>
              <a:rPr lang="en-US" sz="2400" dirty="0" smtClean="0"/>
              <a:t>     &lt;template [</a:t>
            </a:r>
            <a:r>
              <a:rPr lang="en-US" sz="2400" dirty="0" err="1" smtClean="0"/>
              <a:t>ngSwitchCase</a:t>
            </a:r>
            <a:r>
              <a:rPr lang="en-US" sz="2400" dirty="0" smtClean="0"/>
              <a:t>]="‘head'"&gt;It’s Head&lt;/template&gt;</a:t>
            </a:r>
          </a:p>
          <a:p>
            <a:r>
              <a:rPr lang="en-US" sz="2400" dirty="0" smtClean="0"/>
              <a:t>     &lt;template [</a:t>
            </a:r>
            <a:r>
              <a:rPr lang="en-US" sz="2400" dirty="0" err="1" smtClean="0"/>
              <a:t>ngSwitchCase</a:t>
            </a:r>
            <a:r>
              <a:rPr lang="en-US" sz="2400" dirty="0" smtClean="0"/>
              <a:t>]="‘tail'"&gt;It’s Tail&lt;/template&gt;</a:t>
            </a:r>
          </a:p>
          <a:p>
            <a:r>
              <a:rPr lang="en-US" sz="2400" dirty="0" smtClean="0"/>
              <a:t>     &lt;template </a:t>
            </a:r>
            <a:r>
              <a:rPr lang="en-US" sz="2400" dirty="0" err="1" smtClean="0"/>
              <a:t>ngSwitchDefault</a:t>
            </a:r>
            <a:r>
              <a:rPr lang="en-US" sz="2400" dirty="0" smtClean="0"/>
              <a:t>&gt;Toss a Coin&lt;/template&gt;</a:t>
            </a:r>
          </a:p>
          <a:p>
            <a:r>
              <a:rPr lang="en-US" sz="2400" dirty="0" smtClean="0"/>
              <a:t>&lt;/div&gt;</a:t>
            </a:r>
            <a:endParaRPr lang="en-US" sz="24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graphicFrame>
        <p:nvGraphicFramePr>
          <p:cNvPr id="96258" name="Object 2"/>
          <p:cNvGraphicFramePr>
            <a:graphicFrameLocks noChangeAspect="1"/>
          </p:cNvGraphicFramePr>
          <p:nvPr/>
        </p:nvGraphicFramePr>
        <p:xfrm>
          <a:off x="1447800" y="1447800"/>
          <a:ext cx="7467600" cy="4191000"/>
        </p:xfrm>
        <a:graphic>
          <a:graphicData uri="http://schemas.openxmlformats.org/presentationml/2006/ole">
            <p:oleObj spid="_x0000_s96258" name="Picture" r:id="rId3" imgW="10847619" imgH="5447619" progId="StaticDib">
              <p:embed/>
            </p:oleObj>
          </a:graphicData>
        </a:graphic>
      </p:graphicFrame>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graphicFrame>
        <p:nvGraphicFramePr>
          <p:cNvPr id="97282" name="Object 2"/>
          <p:cNvGraphicFramePr>
            <a:graphicFrameLocks noChangeAspect="1"/>
          </p:cNvGraphicFramePr>
          <p:nvPr/>
        </p:nvGraphicFramePr>
        <p:xfrm>
          <a:off x="1447800" y="1447800"/>
          <a:ext cx="7467600" cy="4800600"/>
        </p:xfrm>
        <a:graphic>
          <a:graphicData uri="http://schemas.openxmlformats.org/presentationml/2006/ole">
            <p:oleObj spid="_x0000_s97282" name="Picture" r:id="rId3" imgW="11352381" imgH="5723810" progId="StaticDib">
              <p:embed/>
            </p:oleObj>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graphicFrame>
        <p:nvGraphicFramePr>
          <p:cNvPr id="98306" name="Object 2"/>
          <p:cNvGraphicFramePr>
            <a:graphicFrameLocks noChangeAspect="1"/>
          </p:cNvGraphicFramePr>
          <p:nvPr/>
        </p:nvGraphicFramePr>
        <p:xfrm>
          <a:off x="1447800" y="1447800"/>
          <a:ext cx="7467600" cy="4800599"/>
        </p:xfrm>
        <a:graphic>
          <a:graphicData uri="http://schemas.openxmlformats.org/presentationml/2006/ole">
            <p:oleObj spid="_x0000_s98306" name="Picture" r:id="rId3" imgW="11352381" imgH="5685714" progId="StaticDib">
              <p:embed/>
            </p:oleObj>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graphicFrame>
        <p:nvGraphicFramePr>
          <p:cNvPr id="99330" name="Object 2"/>
          <p:cNvGraphicFramePr>
            <a:graphicFrameLocks noChangeAspect="1"/>
          </p:cNvGraphicFramePr>
          <p:nvPr/>
        </p:nvGraphicFramePr>
        <p:xfrm>
          <a:off x="1447800" y="1524000"/>
          <a:ext cx="7543800" cy="4114799"/>
        </p:xfrm>
        <a:graphic>
          <a:graphicData uri="http://schemas.openxmlformats.org/presentationml/2006/ole">
            <p:oleObj spid="_x0000_s99330" name="Picture" r:id="rId3" imgW="11028571" imgH="5447619" progId="StaticDib">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pic>
        <p:nvPicPr>
          <p:cNvPr id="100354" name="Picture 2" descr="C:\Users\Vinod\Desktop\New folder\vvv.png"/>
          <p:cNvPicPr>
            <a:picLocks noChangeAspect="1" noChangeArrowheads="1"/>
          </p:cNvPicPr>
          <p:nvPr/>
        </p:nvPicPr>
        <p:blipFill>
          <a:blip r:embed="rId2"/>
          <a:srcRect/>
          <a:stretch>
            <a:fillRect/>
          </a:stretch>
        </p:blipFill>
        <p:spPr bwMode="auto">
          <a:xfrm>
            <a:off x="1447800" y="1447800"/>
            <a:ext cx="7467600" cy="47244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pic>
        <p:nvPicPr>
          <p:cNvPr id="101378" name="Picture 2" descr="C:\Users\Vinod\Desktop\New folder\kkk.png"/>
          <p:cNvPicPr>
            <a:picLocks noChangeAspect="1" noChangeArrowheads="1"/>
          </p:cNvPicPr>
          <p:nvPr/>
        </p:nvPicPr>
        <p:blipFill>
          <a:blip r:embed="rId2"/>
          <a:srcRect/>
          <a:stretch>
            <a:fillRect/>
          </a:stretch>
        </p:blipFill>
        <p:spPr bwMode="auto">
          <a:xfrm>
            <a:off x="1447800" y="1447800"/>
            <a:ext cx="7467600" cy="4800600"/>
          </a:xfrm>
          <a:prstGeom prst="rect">
            <a:avLst/>
          </a:prstGeom>
          <a:noFill/>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Directives</a:t>
            </a:r>
            <a:endParaRPr lang="en-US" dirty="0"/>
          </a:p>
        </p:txBody>
      </p:sp>
      <p:graphicFrame>
        <p:nvGraphicFramePr>
          <p:cNvPr id="102402" name="Object 2"/>
          <p:cNvGraphicFramePr>
            <a:graphicFrameLocks noChangeAspect="1"/>
          </p:cNvGraphicFramePr>
          <p:nvPr/>
        </p:nvGraphicFramePr>
        <p:xfrm>
          <a:off x="1447800" y="1447800"/>
          <a:ext cx="7467600" cy="4800599"/>
        </p:xfrm>
        <a:graphic>
          <a:graphicData uri="http://schemas.openxmlformats.org/presentationml/2006/ole">
            <p:oleObj spid="_x0000_s102402" name="Picture" r:id="rId3" imgW="11352381" imgH="5685714" progId="StaticDib">
              <p:embed/>
            </p:oleObj>
          </a:graphicData>
        </a:graphic>
      </p:graphicFrame>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NgIf</a:t>
            </a:r>
            <a:r>
              <a:rPr lang="en-US" dirty="0" smtClean="0"/>
              <a:t> Case Study</a:t>
            </a:r>
            <a:br>
              <a:rPr lang="en-US" dirty="0" smtClean="0"/>
            </a:br>
            <a:endParaRPr lang="en-US" dirty="0"/>
          </a:p>
        </p:txBody>
      </p:sp>
      <p:sp>
        <p:nvSpPr>
          <p:cNvPr id="3" name="Content Placeholder 2"/>
          <p:cNvSpPr>
            <a:spLocks noGrp="1"/>
          </p:cNvSpPr>
          <p:nvPr>
            <p:ph idx="1"/>
          </p:nvPr>
        </p:nvSpPr>
        <p:spPr/>
        <p:txBody>
          <a:bodyPr/>
          <a:lstStyle/>
          <a:p>
            <a:r>
              <a:rPr lang="en-US" dirty="0" smtClean="0"/>
              <a:t>It takes a </a:t>
            </a:r>
            <a:r>
              <a:rPr lang="en-US" dirty="0" err="1" smtClean="0"/>
              <a:t>boolean</a:t>
            </a:r>
            <a:r>
              <a:rPr lang="en-US" dirty="0" smtClean="0"/>
              <a:t> and makes an entire chunk of DOM appear or disappear. </a:t>
            </a:r>
            <a:r>
              <a:rPr lang="en-US" dirty="0" smtClean="0">
                <a:solidFill>
                  <a:srgbClr val="0000FF"/>
                </a:solidFill>
              </a:rPr>
              <a:t>Really ??</a:t>
            </a:r>
            <a:endParaRPr lang="en-US" dirty="0"/>
          </a:p>
        </p:txBody>
      </p:sp>
      <p:sp>
        <p:nvSpPr>
          <p:cNvPr id="4" name="Rectangle 3"/>
          <p:cNvSpPr/>
          <p:nvPr/>
        </p:nvSpPr>
        <p:spPr>
          <a:xfrm>
            <a:off x="152400" y="2983468"/>
            <a:ext cx="4495800" cy="230832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&lt;h2 *</a:t>
            </a:r>
            <a:r>
              <a:rPr lang="en-US" sz="2400" dirty="0" err="1" smtClean="0"/>
              <a:t>ngIf</a:t>
            </a:r>
            <a:r>
              <a:rPr lang="en-US" sz="2400" dirty="0" smtClean="0"/>
              <a:t>="condition"&gt;</a:t>
            </a:r>
          </a:p>
          <a:p>
            <a:r>
              <a:rPr lang="en-US" sz="2400" dirty="0" smtClean="0"/>
              <a:t>  	Visible if condition is true.</a:t>
            </a:r>
          </a:p>
          <a:p>
            <a:r>
              <a:rPr lang="en-US" sz="2400" dirty="0" smtClean="0"/>
              <a:t>&lt;/h2&gt;</a:t>
            </a:r>
          </a:p>
          <a:p>
            <a:r>
              <a:rPr lang="en-US" sz="2400" dirty="0" smtClean="0"/>
              <a:t>&lt;h2 *</a:t>
            </a:r>
            <a:r>
              <a:rPr lang="en-US" sz="2400" dirty="0" err="1" smtClean="0"/>
              <a:t>ngIf</a:t>
            </a:r>
            <a:r>
              <a:rPr lang="en-US" sz="2400" dirty="0" smtClean="0"/>
              <a:t>="!condition"&gt;</a:t>
            </a:r>
          </a:p>
          <a:p>
            <a:r>
              <a:rPr lang="en-US" sz="2400" dirty="0" smtClean="0"/>
              <a:t>  	Visible if condition is false.</a:t>
            </a:r>
          </a:p>
          <a:p>
            <a:r>
              <a:rPr lang="en-US" sz="2400" dirty="0" smtClean="0"/>
              <a:t>&lt;/h2&gt;</a:t>
            </a:r>
            <a:endParaRPr lang="en-US" sz="2400" dirty="0"/>
          </a:p>
        </p:txBody>
      </p:sp>
      <p:grpSp>
        <p:nvGrpSpPr>
          <p:cNvPr id="5" name="Group 14"/>
          <p:cNvGrpSpPr/>
          <p:nvPr/>
        </p:nvGrpSpPr>
        <p:grpSpPr>
          <a:xfrm>
            <a:off x="4876800" y="4812268"/>
            <a:ext cx="3352800" cy="1752600"/>
            <a:chOff x="4876800" y="4724400"/>
            <a:chExt cx="3352800" cy="1752600"/>
          </a:xfrm>
        </p:grpSpPr>
        <p:sp>
          <p:nvSpPr>
            <p:cNvPr id="9" name="Rectangle 8"/>
            <p:cNvSpPr/>
            <p:nvPr/>
          </p:nvSpPr>
          <p:spPr>
            <a:xfrm>
              <a:off x="4876800" y="4724400"/>
              <a:ext cx="3352800" cy="1752600"/>
            </a:xfrm>
            <a:prstGeom prst="rect">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aphicFrame>
          <p:nvGraphicFramePr>
            <p:cNvPr id="3075" name="Object 3"/>
            <p:cNvGraphicFramePr>
              <a:graphicFrameLocks noChangeAspect="1"/>
            </p:cNvGraphicFramePr>
            <p:nvPr/>
          </p:nvGraphicFramePr>
          <p:xfrm>
            <a:off x="4953000" y="4800600"/>
            <a:ext cx="3219450" cy="1600200"/>
          </p:xfrm>
          <a:graphic>
            <a:graphicData uri="http://schemas.openxmlformats.org/presentationml/2006/ole">
              <p:oleObj spid="_x0000_s229378" name="Picture" r:id="rId3" imgW="3219048" imgH="1600000" progId="StaticDib">
                <p:embed/>
              </p:oleObj>
            </a:graphicData>
          </a:graphic>
        </p:graphicFrame>
      </p:grpSp>
      <p:grpSp>
        <p:nvGrpSpPr>
          <p:cNvPr id="6" name="Group 13"/>
          <p:cNvGrpSpPr/>
          <p:nvPr/>
        </p:nvGrpSpPr>
        <p:grpSpPr>
          <a:xfrm>
            <a:off x="4953000" y="3059668"/>
            <a:ext cx="3048000" cy="1600200"/>
            <a:chOff x="4724400" y="2819400"/>
            <a:chExt cx="3048000" cy="1600200"/>
          </a:xfrm>
        </p:grpSpPr>
        <p:sp>
          <p:nvSpPr>
            <p:cNvPr id="10" name="Rectangle 9"/>
            <p:cNvSpPr/>
            <p:nvPr/>
          </p:nvSpPr>
          <p:spPr>
            <a:xfrm>
              <a:off x="4724400" y="2819400"/>
              <a:ext cx="3048000" cy="1600200"/>
            </a:xfrm>
            <a:prstGeom prst="rect">
              <a:avLst/>
            </a:pr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aphicFrame>
          <p:nvGraphicFramePr>
            <p:cNvPr id="3077" name="Object 5"/>
            <p:cNvGraphicFramePr>
              <a:graphicFrameLocks noChangeAspect="1"/>
            </p:cNvGraphicFramePr>
            <p:nvPr/>
          </p:nvGraphicFramePr>
          <p:xfrm>
            <a:off x="4800600" y="2865437"/>
            <a:ext cx="2905125" cy="1477963"/>
          </p:xfrm>
          <a:graphic>
            <a:graphicData uri="http://schemas.openxmlformats.org/presentationml/2006/ole">
              <p:oleObj spid="_x0000_s229379" name="Picture" r:id="rId4" imgW="3895238" imgH="1980952" progId="StaticDib">
                <p:embed/>
              </p:oleObj>
            </a:graphicData>
          </a:graphic>
        </p:graphicFrame>
      </p:grpSp>
      <p:sp>
        <p:nvSpPr>
          <p:cNvPr id="16" name="TextBox 15"/>
          <p:cNvSpPr txBox="1"/>
          <p:nvPr/>
        </p:nvSpPr>
        <p:spPr>
          <a:xfrm>
            <a:off x="6248400" y="6336268"/>
            <a:ext cx="2610266"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smtClean="0"/>
              <a:t>With </a:t>
            </a:r>
            <a:r>
              <a:rPr lang="en-US" dirty="0" err="1" smtClean="0"/>
              <a:t>css</a:t>
            </a:r>
            <a:r>
              <a:rPr lang="en-US" dirty="0" smtClean="0"/>
              <a:t> from component</a:t>
            </a:r>
            <a:endParaRPr lang="en-US" dirty="0"/>
          </a:p>
        </p:txBody>
      </p:sp>
      <p:sp>
        <p:nvSpPr>
          <p:cNvPr id="17" name="Rectangle 16"/>
          <p:cNvSpPr/>
          <p:nvPr/>
        </p:nvSpPr>
        <p:spPr>
          <a:xfrm>
            <a:off x="228600" y="5498068"/>
            <a:ext cx="434340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smtClean="0"/>
              <a:t>The </a:t>
            </a:r>
            <a:r>
              <a:rPr lang="en-US" dirty="0" err="1" smtClean="0"/>
              <a:t>ngIf</a:t>
            </a:r>
            <a:r>
              <a:rPr lang="en-US" dirty="0" smtClean="0"/>
              <a:t> directive does not hide the element.</a:t>
            </a:r>
          </a:p>
          <a:p>
            <a:r>
              <a:rPr lang="en-US" dirty="0" smtClean="0"/>
              <a:t>Disused h2 is completely absent from the DOM!</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Why </a:t>
            </a:r>
            <a:r>
              <a:rPr lang="en-US" b="1" i="1" dirty="0" smtClean="0"/>
              <a:t>remove</a:t>
            </a:r>
            <a:r>
              <a:rPr lang="en-US" b="1" dirty="0" smtClean="0"/>
              <a:t> rather than </a:t>
            </a:r>
            <a:r>
              <a:rPr lang="en-US" b="1" i="1" dirty="0" smtClean="0"/>
              <a:t>hide</a:t>
            </a:r>
            <a:r>
              <a:rPr lang="en-US" b="1"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When we hide an element</a:t>
            </a:r>
          </a:p>
          <a:p>
            <a:pPr lvl="1"/>
            <a:r>
              <a:rPr lang="en-US" dirty="0" smtClean="0"/>
              <a:t>cons</a:t>
            </a:r>
          </a:p>
          <a:p>
            <a:pPr lvl="2"/>
            <a:r>
              <a:rPr lang="en-US" dirty="0" smtClean="0"/>
              <a:t>The component's behavior continues.</a:t>
            </a:r>
          </a:p>
          <a:p>
            <a:pPr lvl="2"/>
            <a:r>
              <a:rPr lang="en-US" dirty="0" smtClean="0"/>
              <a:t>Remains attached to its DOM element.</a:t>
            </a:r>
          </a:p>
          <a:p>
            <a:pPr lvl="2"/>
            <a:r>
              <a:rPr lang="en-US" dirty="0" smtClean="0"/>
              <a:t>Continues to listen to events.</a:t>
            </a:r>
          </a:p>
          <a:p>
            <a:pPr lvl="2"/>
            <a:r>
              <a:rPr lang="en-US" dirty="0" smtClean="0"/>
              <a:t>Angular keeps checking for changes that could affect data bindings.</a:t>
            </a:r>
          </a:p>
          <a:p>
            <a:pPr lvl="2"/>
            <a:r>
              <a:rPr lang="en-US" dirty="0" smtClean="0"/>
              <a:t>Whatever the component was doing it keeps doing.</a:t>
            </a:r>
          </a:p>
          <a:p>
            <a:pPr lvl="2"/>
            <a:r>
              <a:rPr lang="en-US" dirty="0" smtClean="0"/>
              <a:t>Tie up resources that might be more useful elsewhere.</a:t>
            </a:r>
          </a:p>
          <a:p>
            <a:pPr lvl="2"/>
            <a:r>
              <a:rPr lang="en-US" dirty="0" smtClean="0"/>
              <a:t>The performance and memory burden can be substantial.</a:t>
            </a:r>
          </a:p>
          <a:p>
            <a:pPr lvl="1"/>
            <a:r>
              <a:rPr lang="en-US" dirty="0" smtClean="0"/>
              <a:t>pros </a:t>
            </a:r>
          </a:p>
          <a:p>
            <a:pPr lvl="2"/>
            <a:r>
              <a:rPr lang="en-US" dirty="0" smtClean="0"/>
              <a:t>Showing the element again is very quick</a:t>
            </a:r>
          </a:p>
          <a:p>
            <a:pPr lvl="2"/>
            <a:r>
              <a:rPr lang="en-US" dirty="0" smtClean="0"/>
              <a:t>Component doesn't re-initialize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1" name="Object 3"/>
          <p:cNvGraphicFramePr>
            <a:graphicFrameLocks noChangeAspect="1"/>
          </p:cNvGraphicFramePr>
          <p:nvPr/>
        </p:nvGraphicFramePr>
        <p:xfrm>
          <a:off x="1068388" y="457200"/>
          <a:ext cx="7008812" cy="4171950"/>
        </p:xfrm>
        <a:graphic>
          <a:graphicData uri="http://schemas.openxmlformats.org/presentationml/2006/ole">
            <p:oleObj spid="_x0000_s63491" name="Picture" r:id="rId4" imgW="7009524" imgH="4171429" progId="StaticDib">
              <p:embed/>
            </p:oleObj>
          </a:graphicData>
        </a:graphic>
      </p:graphicFrame>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NgIf</a:t>
            </a:r>
            <a:endParaRPr lang="en-US" dirty="0"/>
          </a:p>
        </p:txBody>
      </p:sp>
      <p:sp>
        <p:nvSpPr>
          <p:cNvPr id="3" name="Content Placeholder 2"/>
          <p:cNvSpPr>
            <a:spLocks noGrp="1"/>
          </p:cNvSpPr>
          <p:nvPr>
            <p:ph idx="1"/>
          </p:nvPr>
        </p:nvSpPr>
        <p:spPr/>
        <p:txBody>
          <a:bodyPr/>
          <a:lstStyle/>
          <a:p>
            <a:r>
              <a:rPr lang="en-US" dirty="0" smtClean="0"/>
              <a:t>With *</a:t>
            </a:r>
            <a:r>
              <a:rPr lang="en-US" dirty="0" err="1" smtClean="0"/>
              <a:t>ngIf</a:t>
            </a:r>
            <a:r>
              <a:rPr lang="en-US" dirty="0" smtClean="0"/>
              <a:t>=true, Angular </a:t>
            </a:r>
          </a:p>
          <a:p>
            <a:pPr lvl="1"/>
            <a:r>
              <a:rPr lang="en-US" dirty="0" smtClean="0"/>
              <a:t>removes the element from DOM</a:t>
            </a:r>
          </a:p>
          <a:p>
            <a:pPr lvl="1"/>
            <a:r>
              <a:rPr lang="en-US" dirty="0" smtClean="0"/>
              <a:t>stops change detection for the associated component</a:t>
            </a:r>
          </a:p>
          <a:p>
            <a:pPr lvl="1"/>
            <a:r>
              <a:rPr lang="en-US" dirty="0" smtClean="0"/>
              <a:t>detaches it from DOM events </a:t>
            </a:r>
          </a:p>
          <a:p>
            <a:pPr lvl="1"/>
            <a:r>
              <a:rPr lang="en-US" dirty="0" smtClean="0"/>
              <a:t>destroys the component</a:t>
            </a:r>
          </a:p>
          <a:p>
            <a:pPr lvl="1"/>
            <a:r>
              <a:rPr lang="en-US" dirty="0" smtClean="0"/>
              <a:t>All child components are destroyed when </a:t>
            </a:r>
            <a:r>
              <a:rPr lang="en-US" dirty="0" err="1" smtClean="0"/>
              <a:t>ngIf</a:t>
            </a:r>
            <a:r>
              <a:rPr lang="en-US" dirty="0" smtClean="0"/>
              <a:t> destroys the common ancestor</a:t>
            </a:r>
            <a:endParaRPr lang="en-US" dirty="0"/>
          </a:p>
        </p:txBody>
      </p:sp>
      <p:sp>
        <p:nvSpPr>
          <p:cNvPr id="4" name="Rectangle 3"/>
          <p:cNvSpPr/>
          <p:nvPr/>
        </p:nvSpPr>
        <p:spPr>
          <a:xfrm>
            <a:off x="2667000" y="5939135"/>
            <a:ext cx="5872570" cy="461665"/>
          </a:xfrm>
          <a:prstGeom prst="rect">
            <a:avLst/>
          </a:prstGeom>
          <a:solidFill>
            <a:schemeClr val="accent2">
              <a:lumMod val="40000"/>
              <a:lumOff val="60000"/>
            </a:schemeClr>
          </a:solidFill>
          <a:effectLst>
            <a:glow rad="139700">
              <a:schemeClr val="accent1">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a:spAutoFit/>
          </a:bodyPr>
          <a:lstStyle/>
          <a:p>
            <a:r>
              <a:rPr lang="en-US" sz="2400" dirty="0" smtClean="0">
                <a:solidFill>
                  <a:schemeClr val="tx1"/>
                </a:solidFill>
              </a:rPr>
              <a:t>I want that particular component again soon.</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NgIf</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Of course it isn't </a:t>
            </a:r>
            <a:r>
              <a:rPr lang="en-US" i="1" dirty="0" smtClean="0"/>
              <a:t>always</a:t>
            </a:r>
            <a:r>
              <a:rPr lang="en-US" dirty="0" smtClean="0"/>
              <a:t> a good thing</a:t>
            </a:r>
          </a:p>
          <a:p>
            <a:r>
              <a:rPr lang="en-US" dirty="0" smtClean="0"/>
              <a:t>It might be a bad thing if we need that particular component again soon.</a:t>
            </a:r>
          </a:p>
          <a:p>
            <a:r>
              <a:rPr lang="en-US" dirty="0" smtClean="0"/>
              <a:t>The component's state might be expensive to re-construct</a:t>
            </a:r>
          </a:p>
          <a:p>
            <a:r>
              <a:rPr lang="en-US" dirty="0" smtClean="0"/>
              <a:t>When </a:t>
            </a:r>
            <a:r>
              <a:rPr lang="en-US" dirty="0" err="1" smtClean="0"/>
              <a:t>ngIf</a:t>
            </a:r>
            <a:r>
              <a:rPr lang="en-US" dirty="0" smtClean="0"/>
              <a:t> becomes true again</a:t>
            </a:r>
          </a:p>
          <a:p>
            <a:pPr lvl="1"/>
            <a:r>
              <a:rPr lang="en-US" dirty="0" smtClean="0"/>
              <a:t>Angular recreates the component and its </a:t>
            </a:r>
            <a:r>
              <a:rPr lang="en-US" dirty="0" err="1" smtClean="0"/>
              <a:t>subtree</a:t>
            </a:r>
            <a:endParaRPr lang="en-US" dirty="0" smtClean="0"/>
          </a:p>
          <a:p>
            <a:pPr lvl="1"/>
            <a:r>
              <a:rPr lang="en-US" dirty="0" smtClean="0"/>
              <a:t>Angular runs every component's initialization logic again</a:t>
            </a:r>
          </a:p>
          <a:p>
            <a:pPr lvl="1"/>
            <a:r>
              <a:rPr lang="en-US" dirty="0" smtClean="0"/>
              <a:t>That could be expensive</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ngIf</a:t>
            </a:r>
            <a:endParaRPr lang="en-US" dirty="0"/>
          </a:p>
        </p:txBody>
      </p:sp>
      <p:sp>
        <p:nvSpPr>
          <p:cNvPr id="3" name="Content Placeholder 2"/>
          <p:cNvSpPr>
            <a:spLocks noGrp="1"/>
          </p:cNvSpPr>
          <p:nvPr>
            <p:ph idx="1"/>
          </p:nvPr>
        </p:nvSpPr>
        <p:spPr/>
        <p:txBody>
          <a:bodyPr/>
          <a:lstStyle/>
          <a:p>
            <a:r>
              <a:rPr lang="en-US" i="1" dirty="0" smtClean="0"/>
              <a:t>Design thought</a:t>
            </a:r>
            <a:r>
              <a:rPr lang="en-US" dirty="0" smtClean="0"/>
              <a:t>:</a:t>
            </a:r>
          </a:p>
          <a:p>
            <a:pPr lvl="1"/>
            <a:r>
              <a:rPr lang="en-US" dirty="0" smtClean="0"/>
              <a:t>Minimize initialization effort and consider caching state in a companion service</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Why </a:t>
            </a:r>
            <a:r>
              <a:rPr lang="en-US" b="1" i="1" dirty="0" smtClean="0"/>
              <a:t>remove</a:t>
            </a:r>
            <a:r>
              <a:rPr lang="en-US" b="1" dirty="0" smtClean="0"/>
              <a:t> rather than </a:t>
            </a:r>
            <a:r>
              <a:rPr lang="en-US" b="1" i="1" dirty="0" smtClean="0"/>
              <a:t>hide</a:t>
            </a:r>
            <a:r>
              <a:rPr lang="en-US" b="1" dirty="0" smtClean="0"/>
              <a:t>?</a:t>
            </a:r>
            <a:endParaRPr lang="en-US" dirty="0"/>
          </a:p>
        </p:txBody>
      </p:sp>
      <p:sp>
        <p:nvSpPr>
          <p:cNvPr id="3" name="Content Placeholder 2"/>
          <p:cNvSpPr>
            <a:spLocks noGrp="1"/>
          </p:cNvSpPr>
          <p:nvPr>
            <p:ph idx="1"/>
          </p:nvPr>
        </p:nvSpPr>
        <p:spPr/>
        <p:txBody>
          <a:bodyPr/>
          <a:lstStyle/>
          <a:p>
            <a:r>
              <a:rPr lang="en-US" dirty="0" smtClean="0"/>
              <a:t>Although there are pros and cons to each approach</a:t>
            </a:r>
          </a:p>
          <a:p>
            <a:pPr lvl="1"/>
            <a:r>
              <a:rPr lang="en-US" dirty="0" smtClean="0"/>
              <a:t>In general it is best to use </a:t>
            </a:r>
            <a:r>
              <a:rPr lang="en-US" dirty="0" err="1" smtClean="0"/>
              <a:t>ngIf</a:t>
            </a:r>
            <a:r>
              <a:rPr lang="en-US" dirty="0" smtClean="0"/>
              <a:t> to remove unwanted components rather than hide them.</a:t>
            </a:r>
          </a:p>
          <a:p>
            <a:pPr lvl="1"/>
            <a:r>
              <a:rPr lang="en-US" b="1" dirty="0" smtClean="0"/>
              <a:t>These same considerations apply to every structural directive, whether built-in or custom.</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a:t>
            </a:r>
            <a:endParaRPr lang="en-US" dirty="0"/>
          </a:p>
        </p:txBody>
      </p:sp>
      <p:grpSp>
        <p:nvGrpSpPr>
          <p:cNvPr id="3" name="Group 8"/>
          <p:cNvGrpSpPr/>
          <p:nvPr/>
        </p:nvGrpSpPr>
        <p:grpSpPr>
          <a:xfrm>
            <a:off x="304800" y="1752600"/>
            <a:ext cx="8534400" cy="2819400"/>
            <a:chOff x="304800" y="1752600"/>
            <a:chExt cx="8534400" cy="2819400"/>
          </a:xfrm>
        </p:grpSpPr>
        <p:sp>
          <p:nvSpPr>
            <p:cNvPr id="7" name="Rectangle 6"/>
            <p:cNvSpPr/>
            <p:nvPr/>
          </p:nvSpPr>
          <p:spPr>
            <a:xfrm>
              <a:off x="304800" y="1752600"/>
              <a:ext cx="8534400" cy="2819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aphicFrame>
          <p:nvGraphicFramePr>
            <p:cNvPr id="4098" name="Object 2"/>
            <p:cNvGraphicFramePr>
              <a:graphicFrameLocks noChangeAspect="1"/>
            </p:cNvGraphicFramePr>
            <p:nvPr/>
          </p:nvGraphicFramePr>
          <p:xfrm>
            <a:off x="381000" y="1828800"/>
            <a:ext cx="8381267" cy="2667000"/>
          </p:xfrm>
          <a:graphic>
            <a:graphicData uri="http://schemas.openxmlformats.org/presentationml/2006/ole">
              <p:oleObj spid="_x0000_s230402" name="Picture" r:id="rId3" imgW="10171429" imgH="2761905" progId="StaticDib">
                <p:embed/>
              </p:oleObj>
            </a:graphicData>
          </a:graphic>
        </p:graphicFrame>
      </p:grpSp>
      <p:graphicFrame>
        <p:nvGraphicFramePr>
          <p:cNvPr id="4099" name="Object 3"/>
          <p:cNvGraphicFramePr>
            <a:graphicFrameLocks noChangeAspect="1"/>
          </p:cNvGraphicFramePr>
          <p:nvPr/>
        </p:nvGraphicFramePr>
        <p:xfrm>
          <a:off x="4419600" y="5181600"/>
          <a:ext cx="3444291" cy="990600"/>
        </p:xfrm>
        <a:graphic>
          <a:graphicData uri="http://schemas.openxmlformats.org/presentationml/2006/ole">
            <p:oleObj spid="_x0000_s230403" name="Packager Shell Object" showAsIcon="1" r:id="rId4" imgW="1677960" imgH="482400" progId="Package">
              <p:embed/>
            </p:oleObj>
          </a:graphicData>
        </a:graphic>
      </p:graphicFrame>
      <p:cxnSp>
        <p:nvCxnSpPr>
          <p:cNvPr id="8" name="Straight Arrow Connector 7"/>
          <p:cNvCxnSpPr/>
          <p:nvPr/>
        </p:nvCxnSpPr>
        <p:spPr>
          <a:xfrm rot="10800000">
            <a:off x="1676400" y="3505200"/>
            <a:ext cx="4038600" cy="1676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a:off x="1752600" y="2590800"/>
            <a:ext cx="4038600" cy="2514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a:t>
            </a:r>
            <a:endParaRPr lang="en-US" dirty="0"/>
          </a:p>
        </p:txBody>
      </p:sp>
      <p:grpSp>
        <p:nvGrpSpPr>
          <p:cNvPr id="3" name="Group 4"/>
          <p:cNvGrpSpPr/>
          <p:nvPr/>
        </p:nvGrpSpPr>
        <p:grpSpPr>
          <a:xfrm>
            <a:off x="152400" y="1676400"/>
            <a:ext cx="8686800" cy="3505200"/>
            <a:chOff x="152400" y="1676400"/>
            <a:chExt cx="8686800" cy="3505200"/>
          </a:xfrm>
        </p:grpSpPr>
        <p:sp>
          <p:nvSpPr>
            <p:cNvPr id="4" name="Rectangle 3"/>
            <p:cNvSpPr/>
            <p:nvPr/>
          </p:nvSpPr>
          <p:spPr>
            <a:xfrm>
              <a:off x="152400" y="1676400"/>
              <a:ext cx="8686800" cy="3505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aphicFrame>
          <p:nvGraphicFramePr>
            <p:cNvPr id="6146" name="Object 2"/>
            <p:cNvGraphicFramePr>
              <a:graphicFrameLocks noChangeAspect="1"/>
            </p:cNvGraphicFramePr>
            <p:nvPr/>
          </p:nvGraphicFramePr>
          <p:xfrm>
            <a:off x="228600" y="1752600"/>
            <a:ext cx="8515263" cy="3352800"/>
          </p:xfrm>
          <a:graphic>
            <a:graphicData uri="http://schemas.openxmlformats.org/presentationml/2006/ole">
              <p:oleObj spid="_x0000_s231426" name="Picture" r:id="rId3" imgW="11619048" imgH="4047619" progId="StaticDib">
                <p:embed/>
              </p:oleObj>
            </a:graphicData>
          </a:graphic>
        </p:graphicFrame>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&lt;template&gt;</a:t>
            </a:r>
            <a:r>
              <a:rPr lang="en-US" dirty="0" smtClean="0"/>
              <a:t> tag</a:t>
            </a:r>
            <a:endParaRPr lang="en-US" dirty="0"/>
          </a:p>
        </p:txBody>
      </p:sp>
      <p:sp>
        <p:nvSpPr>
          <p:cNvPr id="3" name="Content Placeholder 2"/>
          <p:cNvSpPr>
            <a:spLocks noGrp="1"/>
          </p:cNvSpPr>
          <p:nvPr>
            <p:ph idx="1"/>
          </p:nvPr>
        </p:nvSpPr>
        <p:spPr/>
        <p:txBody>
          <a:bodyPr>
            <a:normAutofit lnSpcReduction="10000"/>
          </a:bodyPr>
          <a:lstStyle/>
          <a:p>
            <a:r>
              <a:rPr lang="en-US" dirty="0" smtClean="0"/>
              <a:t>Structural directives, like </a:t>
            </a:r>
            <a:r>
              <a:rPr lang="en-US" dirty="0" err="1" smtClean="0"/>
              <a:t>ngIf</a:t>
            </a:r>
            <a:r>
              <a:rPr lang="en-US" dirty="0" smtClean="0"/>
              <a:t>, do their magic by using the </a:t>
            </a:r>
            <a:r>
              <a:rPr lang="en-US" dirty="0" smtClean="0">
                <a:hlinkClick r:id="rId2"/>
              </a:rPr>
              <a:t>HTML 5 template tag</a:t>
            </a:r>
            <a:r>
              <a:rPr lang="en-US" dirty="0" smtClean="0"/>
              <a:t>.</a:t>
            </a:r>
          </a:p>
          <a:p>
            <a:r>
              <a:rPr lang="en-US" dirty="0" smtClean="0"/>
              <a:t>Outside of an Angular app, the &lt;template&gt; tag's default CSS display property is none. It's contents are </a:t>
            </a:r>
            <a:r>
              <a:rPr lang="en-US" b="1" i="1" dirty="0" smtClean="0"/>
              <a:t>invisible</a:t>
            </a:r>
            <a:r>
              <a:rPr lang="en-US" dirty="0" smtClean="0"/>
              <a:t> within a hidden </a:t>
            </a:r>
            <a:r>
              <a:rPr lang="en-US" dirty="0" smtClean="0">
                <a:hlinkClick r:id="rId3"/>
              </a:rPr>
              <a:t>document fragment</a:t>
            </a:r>
            <a:r>
              <a:rPr lang="en-US" dirty="0" smtClean="0"/>
              <a:t>.</a:t>
            </a:r>
          </a:p>
          <a:p>
            <a:r>
              <a:rPr lang="en-US" dirty="0" smtClean="0"/>
              <a:t>Inside of an app, Angular </a:t>
            </a:r>
            <a:r>
              <a:rPr lang="en-US" b="1" i="1" dirty="0" smtClean="0"/>
              <a:t>removes</a:t>
            </a:r>
            <a:r>
              <a:rPr lang="en-US" dirty="0" smtClean="0"/>
              <a:t> the &lt;template&gt; tags and their children. The contents are gone</a:t>
            </a:r>
          </a:p>
          <a:p>
            <a:endParaRPr lang="en-US" dirty="0" smtClean="0"/>
          </a:p>
          <a:p>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i="1" dirty="0" smtClean="0"/>
              <a:t>&lt;template&gt;</a:t>
            </a:r>
            <a:r>
              <a:rPr lang="en-US" dirty="0" smtClean="0"/>
              <a:t> tag</a:t>
            </a:r>
            <a:endParaRPr lang="en-US" dirty="0"/>
          </a:p>
        </p:txBody>
      </p:sp>
      <p:pic>
        <p:nvPicPr>
          <p:cNvPr id="96258" name="Picture 2" descr="D:\vinod ppt image\template-in-out-of-a2.png"/>
          <p:cNvPicPr>
            <a:picLocks noChangeAspect="1" noChangeArrowheads="1"/>
          </p:cNvPicPr>
          <p:nvPr/>
        </p:nvPicPr>
        <p:blipFill>
          <a:blip r:embed="rId2"/>
          <a:srcRect/>
          <a:stretch>
            <a:fillRect/>
          </a:stretch>
        </p:blipFill>
        <p:spPr bwMode="auto">
          <a:xfrm>
            <a:off x="2910589" y="2570163"/>
            <a:ext cx="5928611" cy="2687637"/>
          </a:xfrm>
          <a:prstGeom prst="rect">
            <a:avLst/>
          </a:prstGeom>
          <a:ln>
            <a:noFill/>
          </a:ln>
          <a:effectLst>
            <a:outerShdw blurRad="190500" algn="tl" rotWithShape="0">
              <a:srgbClr val="000000">
                <a:alpha val="70000"/>
              </a:srgbClr>
            </a:outerShdw>
          </a:effectLst>
        </p:spPr>
      </p:pic>
      <p:sp>
        <p:nvSpPr>
          <p:cNvPr id="5" name="Rectangle 4"/>
          <p:cNvSpPr/>
          <p:nvPr/>
        </p:nvSpPr>
        <p:spPr>
          <a:xfrm>
            <a:off x="609600" y="2438400"/>
            <a:ext cx="2133600" cy="313932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dirty="0" smtClean="0"/>
              <a:t>&lt;p&gt;</a:t>
            </a:r>
          </a:p>
          <a:p>
            <a:r>
              <a:rPr lang="en-US" dirty="0" smtClean="0"/>
              <a:t>  Hip!</a:t>
            </a:r>
          </a:p>
          <a:p>
            <a:r>
              <a:rPr lang="en-US" dirty="0" smtClean="0"/>
              <a:t>&lt;/p&gt;</a:t>
            </a:r>
          </a:p>
          <a:p>
            <a:r>
              <a:rPr lang="en-US" dirty="0" smtClean="0"/>
              <a:t>&lt;template&gt;</a:t>
            </a:r>
          </a:p>
          <a:p>
            <a:r>
              <a:rPr lang="en-US" dirty="0" smtClean="0"/>
              <a:t>  &lt;p&gt;</a:t>
            </a:r>
          </a:p>
          <a:p>
            <a:r>
              <a:rPr lang="en-US" dirty="0" smtClean="0"/>
              <a:t>    Hip!</a:t>
            </a:r>
          </a:p>
          <a:p>
            <a:r>
              <a:rPr lang="en-US" dirty="0" smtClean="0"/>
              <a:t>  &lt;/p&gt;</a:t>
            </a:r>
          </a:p>
          <a:p>
            <a:r>
              <a:rPr lang="en-US" dirty="0" smtClean="0"/>
              <a:t>&lt;/template&gt;</a:t>
            </a:r>
          </a:p>
          <a:p>
            <a:r>
              <a:rPr lang="en-US" dirty="0" smtClean="0"/>
              <a:t>&lt;p&gt;</a:t>
            </a:r>
          </a:p>
          <a:p>
            <a:r>
              <a:rPr lang="en-US" dirty="0" smtClean="0"/>
              <a:t>  Hooray!</a:t>
            </a:r>
          </a:p>
          <a:p>
            <a:r>
              <a:rPr lang="en-US" dirty="0" smtClean="0"/>
              <a:t>&lt;/p&gt;</a:t>
            </a:r>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asterisk (*) effect</a:t>
            </a:r>
            <a:endParaRPr lang="en-US" dirty="0"/>
          </a:p>
        </p:txBody>
      </p:sp>
      <p:sp>
        <p:nvSpPr>
          <p:cNvPr id="3" name="Content Placeholder 2"/>
          <p:cNvSpPr>
            <a:spLocks noGrp="1"/>
          </p:cNvSpPr>
          <p:nvPr>
            <p:ph idx="1"/>
          </p:nvPr>
        </p:nvSpPr>
        <p:spPr/>
        <p:txBody>
          <a:bodyPr>
            <a:normAutofit/>
          </a:bodyPr>
          <a:lstStyle/>
          <a:p>
            <a:r>
              <a:rPr lang="en-US" dirty="0" smtClean="0"/>
              <a:t>We're prefixing these directive names with an asterisk (*).</a:t>
            </a:r>
          </a:p>
          <a:p>
            <a:r>
              <a:rPr lang="en-US" dirty="0" smtClean="0"/>
              <a:t>The asterisk is "syntactic sugar".</a:t>
            </a:r>
          </a:p>
          <a:p>
            <a:pPr lvl="1"/>
            <a:r>
              <a:rPr lang="en-US" dirty="0" smtClean="0"/>
              <a:t>It simplifies </a:t>
            </a:r>
            <a:r>
              <a:rPr lang="en-US" dirty="0" err="1" smtClean="0"/>
              <a:t>ngIf</a:t>
            </a:r>
            <a:r>
              <a:rPr lang="en-US" dirty="0" smtClean="0"/>
              <a:t> and </a:t>
            </a:r>
            <a:r>
              <a:rPr lang="en-US" dirty="0" err="1" smtClean="0"/>
              <a:t>ngFor</a:t>
            </a:r>
            <a:r>
              <a:rPr lang="en-US" dirty="0" smtClean="0"/>
              <a:t> for both the writer and the reader</a:t>
            </a:r>
          </a:p>
          <a:p>
            <a:pPr lvl="1"/>
            <a:r>
              <a:rPr lang="en-US" dirty="0" smtClean="0"/>
              <a:t>Under the hood, Angular replaces the asterisk version with a more verbose &lt;template&gt; form.</a:t>
            </a:r>
          </a:p>
          <a:p>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447800"/>
            <a:ext cx="5943600" cy="452431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2400" dirty="0" smtClean="0"/>
              <a:t>&lt;!-- Examples (A) and (B) are the same --&gt;</a:t>
            </a:r>
          </a:p>
          <a:p>
            <a:r>
              <a:rPr lang="en-US" sz="2400" dirty="0" smtClean="0"/>
              <a:t>&lt;!-- (A) *</a:t>
            </a:r>
            <a:r>
              <a:rPr lang="en-US" sz="2400" dirty="0" err="1" smtClean="0"/>
              <a:t>ngIf</a:t>
            </a:r>
            <a:r>
              <a:rPr lang="en-US" sz="2400" dirty="0" smtClean="0"/>
              <a:t> paragraph --&gt;</a:t>
            </a:r>
          </a:p>
          <a:p>
            <a:r>
              <a:rPr lang="en-US" sz="2400" dirty="0" smtClean="0"/>
              <a:t>&lt;p *</a:t>
            </a:r>
            <a:r>
              <a:rPr lang="en-US" sz="2400" dirty="0" err="1" smtClean="0"/>
              <a:t>ngIf</a:t>
            </a:r>
            <a:r>
              <a:rPr lang="en-US" sz="2400" dirty="0" smtClean="0"/>
              <a:t>="condition"&gt;</a:t>
            </a:r>
          </a:p>
          <a:p>
            <a:r>
              <a:rPr lang="en-US" sz="2400" dirty="0" smtClean="0"/>
              <a:t>  Our heroes are true!</a:t>
            </a:r>
          </a:p>
          <a:p>
            <a:r>
              <a:rPr lang="en-US" sz="2400" dirty="0" smtClean="0"/>
              <a:t>&lt;/p&gt;</a:t>
            </a:r>
          </a:p>
          <a:p>
            <a:endParaRPr lang="en-US" sz="2400" dirty="0" smtClean="0"/>
          </a:p>
          <a:p>
            <a:r>
              <a:rPr lang="en-US" sz="2400" dirty="0" smtClean="0"/>
              <a:t>&lt;!-- (B) [</a:t>
            </a:r>
            <a:r>
              <a:rPr lang="en-US" sz="2400" dirty="0" err="1" smtClean="0"/>
              <a:t>ngIf</a:t>
            </a:r>
            <a:r>
              <a:rPr lang="en-US" sz="2400" dirty="0" smtClean="0"/>
              <a:t>] with template --&gt;</a:t>
            </a:r>
          </a:p>
          <a:p>
            <a:r>
              <a:rPr lang="en-US" sz="2400" dirty="0" smtClean="0"/>
              <a:t>&lt;template [</a:t>
            </a:r>
            <a:r>
              <a:rPr lang="en-US" sz="2400" dirty="0" err="1" smtClean="0"/>
              <a:t>ngIf</a:t>
            </a:r>
            <a:r>
              <a:rPr lang="en-US" sz="2400" dirty="0" smtClean="0"/>
              <a:t>]="condition"&gt;</a:t>
            </a:r>
          </a:p>
          <a:p>
            <a:r>
              <a:rPr lang="en-US" sz="2400" dirty="0" smtClean="0"/>
              <a:t>  &lt;p&gt;</a:t>
            </a:r>
          </a:p>
          <a:p>
            <a:r>
              <a:rPr lang="en-US" sz="2400" dirty="0" smtClean="0"/>
              <a:t>    Our heroes are true!</a:t>
            </a:r>
          </a:p>
          <a:p>
            <a:r>
              <a:rPr lang="en-US" sz="2400" dirty="0" smtClean="0"/>
              <a:t>  &lt;/p&gt;</a:t>
            </a:r>
          </a:p>
          <a:p>
            <a:r>
              <a:rPr lang="en-US" sz="2400" dirty="0" smtClean="0"/>
              <a:t>&lt;/template&gt;</a:t>
            </a:r>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p:cNvPicPr>
            <a:picLocks noChangeAspect="1" noChangeArrowheads="1"/>
          </p:cNvPicPr>
          <p:nvPr/>
        </p:nvPicPr>
        <p:blipFill>
          <a:blip r:embed="rId3"/>
          <a:srcRect/>
          <a:stretch>
            <a:fillRect/>
          </a:stretch>
        </p:blipFill>
        <p:spPr bwMode="auto">
          <a:xfrm>
            <a:off x="1038225" y="457200"/>
            <a:ext cx="7067550" cy="462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sp>
        <p:nvSpPr>
          <p:cNvPr id="3" name="Content Placeholder 2"/>
          <p:cNvSpPr>
            <a:spLocks noGrp="1"/>
          </p:cNvSpPr>
          <p:nvPr>
            <p:ph idx="1"/>
          </p:nvPr>
        </p:nvSpPr>
        <p:spPr/>
        <p:txBody>
          <a:bodyPr>
            <a:normAutofit/>
          </a:bodyPr>
          <a:lstStyle/>
          <a:p>
            <a:r>
              <a:rPr lang="en-US" dirty="0" smtClean="0"/>
              <a:t>Pipes transform displayed values within a template.</a:t>
            </a:r>
          </a:p>
          <a:p>
            <a:r>
              <a:rPr lang="en-US" dirty="0" smtClean="0"/>
              <a:t>Built-in pipes</a:t>
            </a:r>
          </a:p>
          <a:p>
            <a:pPr lvl="1"/>
            <a:r>
              <a:rPr lang="en-US" dirty="0" err="1" smtClean="0"/>
              <a:t>DatePipe</a:t>
            </a:r>
            <a:endParaRPr lang="en-US" dirty="0" smtClean="0"/>
          </a:p>
          <a:p>
            <a:pPr lvl="1"/>
            <a:r>
              <a:rPr lang="en-US" dirty="0" err="1" smtClean="0"/>
              <a:t>UpperCasePipe</a:t>
            </a:r>
            <a:endParaRPr lang="en-US" dirty="0" smtClean="0"/>
          </a:p>
          <a:p>
            <a:pPr lvl="1"/>
            <a:r>
              <a:rPr lang="en-US" dirty="0" err="1" smtClean="0"/>
              <a:t>LowerCasePipe</a:t>
            </a:r>
            <a:endParaRPr lang="en-US" dirty="0" smtClean="0"/>
          </a:p>
          <a:p>
            <a:pPr lvl="1"/>
            <a:r>
              <a:rPr lang="en-US" dirty="0" err="1" smtClean="0"/>
              <a:t>CurrencyPipe</a:t>
            </a:r>
            <a:r>
              <a:rPr lang="en-US" dirty="0" smtClean="0"/>
              <a:t> and </a:t>
            </a:r>
          </a:p>
          <a:p>
            <a:pPr lvl="1"/>
            <a:r>
              <a:rPr lang="en-US" dirty="0" err="1" smtClean="0"/>
              <a:t>PercentPipe</a:t>
            </a:r>
            <a:endParaRPr lang="en-US" dirty="0" smtClean="0"/>
          </a:p>
          <a:p>
            <a:r>
              <a:rPr lang="en-US" dirty="0" smtClean="0"/>
              <a:t>No </a:t>
            </a:r>
            <a:r>
              <a:rPr lang="en-US" dirty="0" err="1" smtClean="0"/>
              <a:t>FilterPipe</a:t>
            </a:r>
            <a:r>
              <a:rPr lang="en-US" dirty="0" smtClean="0"/>
              <a:t> and </a:t>
            </a:r>
            <a:r>
              <a:rPr lang="en-US" dirty="0" err="1" smtClean="0"/>
              <a:t>OrderByPipe</a:t>
            </a:r>
            <a:endParaRPr lang="en-US" dirty="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graphicFrame>
        <p:nvGraphicFramePr>
          <p:cNvPr id="103426" name="Object 2"/>
          <p:cNvGraphicFramePr>
            <a:graphicFrameLocks noChangeAspect="1"/>
          </p:cNvGraphicFramePr>
          <p:nvPr/>
        </p:nvGraphicFramePr>
        <p:xfrm>
          <a:off x="1447800" y="1447800"/>
          <a:ext cx="7467600" cy="4800600"/>
        </p:xfrm>
        <a:graphic>
          <a:graphicData uri="http://schemas.openxmlformats.org/presentationml/2006/ole">
            <p:oleObj spid="_x0000_s103426" name="Picture" r:id="rId4" imgW="10495238" imgH="5390476" progId="StaticDib">
              <p:embed/>
            </p:oleObj>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graphicFrame>
        <p:nvGraphicFramePr>
          <p:cNvPr id="104450" name="Object 2"/>
          <p:cNvGraphicFramePr>
            <a:graphicFrameLocks noChangeAspect="1"/>
          </p:cNvGraphicFramePr>
          <p:nvPr/>
        </p:nvGraphicFramePr>
        <p:xfrm>
          <a:off x="1447800" y="1447800"/>
          <a:ext cx="7467600" cy="4343400"/>
        </p:xfrm>
        <a:graphic>
          <a:graphicData uri="http://schemas.openxmlformats.org/presentationml/2006/ole">
            <p:oleObj spid="_x0000_s104450" name="Picture" r:id="rId4" imgW="11342857" imgH="5352381" progId="StaticDib">
              <p:embed/>
            </p:oleObj>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graphicFrame>
        <p:nvGraphicFramePr>
          <p:cNvPr id="105474" name="Object 2"/>
          <p:cNvGraphicFramePr>
            <a:graphicFrameLocks noChangeAspect="1"/>
          </p:cNvGraphicFramePr>
          <p:nvPr/>
        </p:nvGraphicFramePr>
        <p:xfrm>
          <a:off x="1447800" y="1447800"/>
          <a:ext cx="7467600" cy="4191000"/>
        </p:xfrm>
        <a:graphic>
          <a:graphicData uri="http://schemas.openxmlformats.org/presentationml/2006/ole">
            <p:oleObj spid="_x0000_s105474" name="Picture" r:id="rId4" imgW="11295238" imgH="5028571" progId="StaticDib">
              <p:embed/>
            </p:oleObj>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pic>
        <p:nvPicPr>
          <p:cNvPr id="106498" name="Picture 2" descr="C:\Users\Vinod\Desktop\New folder\mmm.png"/>
          <p:cNvPicPr>
            <a:picLocks noChangeAspect="1" noChangeArrowheads="1"/>
          </p:cNvPicPr>
          <p:nvPr/>
        </p:nvPicPr>
        <p:blipFill>
          <a:blip r:embed="rId3"/>
          <a:srcRect/>
          <a:stretch>
            <a:fillRect/>
          </a:stretch>
        </p:blipFill>
        <p:spPr bwMode="auto">
          <a:xfrm>
            <a:off x="1447800" y="1447800"/>
            <a:ext cx="7467599" cy="48006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sp>
        <p:nvSpPr>
          <p:cNvPr id="3" name="Content Placeholder 2"/>
          <p:cNvSpPr>
            <a:spLocks noGrp="1"/>
          </p:cNvSpPr>
          <p:nvPr>
            <p:ph idx="1"/>
          </p:nvPr>
        </p:nvSpPr>
        <p:spPr/>
        <p:txBody>
          <a:bodyPr>
            <a:normAutofit/>
          </a:bodyPr>
          <a:lstStyle/>
          <a:p>
            <a:r>
              <a:rPr lang="en-US" dirty="0" err="1" smtClean="0"/>
              <a:t>Async</a:t>
            </a:r>
            <a:r>
              <a:rPr lang="en-US" dirty="0" smtClean="0"/>
              <a:t> Pipe</a:t>
            </a:r>
          </a:p>
          <a:p>
            <a:pPr lvl="1"/>
            <a:r>
              <a:rPr lang="en-US" dirty="0" smtClean="0"/>
              <a:t>Subscribes to a Promise or an Observable, returning the latest value emitted</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Pipe</a:t>
            </a:r>
            <a:endParaRPr lang="en-US" dirty="0"/>
          </a:p>
        </p:txBody>
      </p:sp>
      <p:graphicFrame>
        <p:nvGraphicFramePr>
          <p:cNvPr id="107522" name="Object 2"/>
          <p:cNvGraphicFramePr>
            <a:graphicFrameLocks noChangeAspect="1"/>
          </p:cNvGraphicFramePr>
          <p:nvPr/>
        </p:nvGraphicFramePr>
        <p:xfrm>
          <a:off x="1447800" y="1447800"/>
          <a:ext cx="7467600" cy="4800600"/>
        </p:xfrm>
        <a:graphic>
          <a:graphicData uri="http://schemas.openxmlformats.org/presentationml/2006/ole">
            <p:oleObj spid="_x0000_s107522" name="Picture" r:id="rId4" imgW="11342857" imgH="5695238" progId="StaticDib">
              <p:embed/>
            </p:oleObj>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sp>
        <p:nvSpPr>
          <p:cNvPr id="3" name="Content Placeholder 2"/>
          <p:cNvSpPr>
            <a:spLocks noGrp="1"/>
          </p:cNvSpPr>
          <p:nvPr>
            <p:ph idx="1"/>
          </p:nvPr>
        </p:nvSpPr>
        <p:spPr/>
        <p:txBody>
          <a:bodyPr>
            <a:normAutofit/>
          </a:bodyPr>
          <a:lstStyle/>
          <a:p>
            <a:r>
              <a:rPr lang="en-US" dirty="0" smtClean="0"/>
              <a:t>A Service provides anything our application needs. It often shares data or functions between other Angular features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graphicFrame>
        <p:nvGraphicFramePr>
          <p:cNvPr id="109570" name="Object 2"/>
          <p:cNvGraphicFramePr>
            <a:graphicFrameLocks noChangeAspect="1"/>
          </p:cNvGraphicFramePr>
          <p:nvPr/>
        </p:nvGraphicFramePr>
        <p:xfrm>
          <a:off x="990600" y="1219200"/>
          <a:ext cx="7418388" cy="4791075"/>
        </p:xfrm>
        <a:graphic>
          <a:graphicData uri="http://schemas.openxmlformats.org/presentationml/2006/ole">
            <p:oleObj spid="_x0000_s109570" name="Picture" r:id="rId4" imgW="7419048" imgH="5933333" progId="StaticDib">
              <p:embed/>
            </p:oleObj>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pic>
        <p:nvPicPr>
          <p:cNvPr id="110594" name="Picture 2" descr="C:\Users\Vinod\Desktop\New folder\lll.png"/>
          <p:cNvPicPr>
            <a:picLocks noChangeAspect="1" noChangeArrowheads="1"/>
          </p:cNvPicPr>
          <p:nvPr/>
        </p:nvPicPr>
        <p:blipFill>
          <a:blip r:embed="rId3"/>
          <a:srcRect/>
          <a:stretch>
            <a:fillRect/>
          </a:stretch>
        </p:blipFill>
        <p:spPr bwMode="auto">
          <a:xfrm>
            <a:off x="1447800" y="1447800"/>
            <a:ext cx="7467600" cy="48006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2"/>
          <p:cNvGraphicFramePr>
            <a:graphicFrameLocks noChangeAspect="1"/>
          </p:cNvGraphicFramePr>
          <p:nvPr/>
        </p:nvGraphicFramePr>
        <p:xfrm>
          <a:off x="1063625" y="457200"/>
          <a:ext cx="7018338" cy="4219575"/>
        </p:xfrm>
        <a:graphic>
          <a:graphicData uri="http://schemas.openxmlformats.org/presentationml/2006/ole">
            <p:oleObj spid="_x0000_s65538" name="Picture" r:id="rId4" imgW="7019048" imgH="4219048" progId="StaticDib">
              <p:embed/>
            </p:oleObj>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graphicFrame>
        <p:nvGraphicFramePr>
          <p:cNvPr id="113666" name="Object 2"/>
          <p:cNvGraphicFramePr>
            <a:graphicFrameLocks noChangeAspect="1"/>
          </p:cNvGraphicFramePr>
          <p:nvPr/>
        </p:nvGraphicFramePr>
        <p:xfrm>
          <a:off x="1447800" y="1447800"/>
          <a:ext cx="7467600" cy="4572000"/>
        </p:xfrm>
        <a:graphic>
          <a:graphicData uri="http://schemas.openxmlformats.org/presentationml/2006/ole">
            <p:oleObj spid="_x0000_s113666" name="Picture" r:id="rId4" imgW="11152381" imgH="5552381" progId="StaticDib">
              <p:embed/>
            </p:oleObj>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graphicFrame>
        <p:nvGraphicFramePr>
          <p:cNvPr id="115714" name="Object 2"/>
          <p:cNvGraphicFramePr>
            <a:graphicFrameLocks noChangeAspect="1"/>
          </p:cNvGraphicFramePr>
          <p:nvPr/>
        </p:nvGraphicFramePr>
        <p:xfrm>
          <a:off x="1219200" y="1447800"/>
          <a:ext cx="7772400" cy="4267200"/>
        </p:xfrm>
        <a:graphic>
          <a:graphicData uri="http://schemas.openxmlformats.org/presentationml/2006/ole">
            <p:oleObj spid="_x0000_s115714" name="Picture" r:id="rId4" imgW="11057143" imgH="5095238" progId="StaticDib">
              <p:embed/>
            </p:oleObj>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graphicFrame>
        <p:nvGraphicFramePr>
          <p:cNvPr id="116738" name="Object 2"/>
          <p:cNvGraphicFramePr>
            <a:graphicFrameLocks noChangeAspect="1"/>
          </p:cNvGraphicFramePr>
          <p:nvPr/>
        </p:nvGraphicFramePr>
        <p:xfrm>
          <a:off x="1447800" y="1447800"/>
          <a:ext cx="7467600" cy="4724400"/>
        </p:xfrm>
        <a:graphic>
          <a:graphicData uri="http://schemas.openxmlformats.org/presentationml/2006/ole">
            <p:oleObj spid="_x0000_s116738" name="Picture" r:id="rId4" imgW="11323810" imgH="5676190" progId="StaticDib">
              <p:embed/>
            </p:oleObj>
          </a:graphicData>
        </a:graphic>
      </p:graphicFrame>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graphicFrame>
        <p:nvGraphicFramePr>
          <p:cNvPr id="117762" name="Object 2"/>
          <p:cNvGraphicFramePr>
            <a:graphicFrameLocks noChangeAspect="1"/>
          </p:cNvGraphicFramePr>
          <p:nvPr/>
        </p:nvGraphicFramePr>
        <p:xfrm>
          <a:off x="1143000" y="1447800"/>
          <a:ext cx="7848600" cy="4114800"/>
        </p:xfrm>
        <a:graphic>
          <a:graphicData uri="http://schemas.openxmlformats.org/presentationml/2006/ole">
            <p:oleObj spid="_x0000_s117762" name="Picture" r:id="rId4" imgW="11038095" imgH="5285714" progId="StaticDib">
              <p:embed/>
            </p:oleObj>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pic>
        <p:nvPicPr>
          <p:cNvPr id="118786" name="Picture 2" descr="C:\Users\Vinod\Desktop\New folder\hhh.png"/>
          <p:cNvPicPr>
            <a:picLocks noChangeAspect="1" noChangeArrowheads="1"/>
          </p:cNvPicPr>
          <p:nvPr/>
        </p:nvPicPr>
        <p:blipFill>
          <a:blip r:embed="rId3"/>
          <a:srcRect/>
          <a:stretch>
            <a:fillRect/>
          </a:stretch>
        </p:blipFill>
        <p:spPr bwMode="auto">
          <a:xfrm>
            <a:off x="1447800" y="1447801"/>
            <a:ext cx="7467600" cy="4800599"/>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sp>
        <p:nvSpPr>
          <p:cNvPr id="3" name="Content Placeholder 2"/>
          <p:cNvSpPr>
            <a:spLocks noGrp="1"/>
          </p:cNvSpPr>
          <p:nvPr>
            <p:ph idx="1"/>
          </p:nvPr>
        </p:nvSpPr>
        <p:spPr/>
        <p:txBody>
          <a:bodyPr>
            <a:normAutofit/>
          </a:bodyPr>
          <a:lstStyle/>
          <a:p>
            <a:r>
              <a:rPr lang="en-US" dirty="0" smtClean="0"/>
              <a:t>Register the service with the injector at the parent that contains all components that require the service</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Service</a:t>
            </a:r>
            <a:endParaRPr lang="en-US" dirty="0"/>
          </a:p>
        </p:txBody>
      </p:sp>
      <p:graphicFrame>
        <p:nvGraphicFramePr>
          <p:cNvPr id="119810" name="Object 2"/>
          <p:cNvGraphicFramePr>
            <a:graphicFrameLocks noChangeAspect="1"/>
          </p:cNvGraphicFramePr>
          <p:nvPr/>
        </p:nvGraphicFramePr>
        <p:xfrm>
          <a:off x="1447800" y="1447800"/>
          <a:ext cx="7467600" cy="4191000"/>
        </p:xfrm>
        <a:graphic>
          <a:graphicData uri="http://schemas.openxmlformats.org/presentationml/2006/ole">
            <p:oleObj spid="_x0000_s119810" name="Picture" r:id="rId4" imgW="10752381" imgH="5457143" progId="StaticDib">
              <p:embed/>
            </p:oleObj>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a:t>
            </a:r>
            <a:endParaRPr lang="en-US" dirty="0"/>
          </a:p>
        </p:txBody>
      </p:sp>
      <p:sp>
        <p:nvSpPr>
          <p:cNvPr id="3" name="Content Placeholder 2"/>
          <p:cNvSpPr>
            <a:spLocks noGrp="1"/>
          </p:cNvSpPr>
          <p:nvPr>
            <p:ph idx="1"/>
          </p:nvPr>
        </p:nvSpPr>
        <p:spPr/>
        <p:txBody>
          <a:bodyPr>
            <a:normAutofit/>
          </a:bodyPr>
          <a:lstStyle/>
          <a:p>
            <a:r>
              <a:rPr lang="en-US" dirty="0" smtClean="0"/>
              <a:t>Dependency Injection is how we provide an instance of a class to another Angular feature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488"/>
            <a:ext cx="8229600" cy="1429512"/>
          </a:xfrm>
        </p:spPr>
        <p:txBody>
          <a:bodyPr>
            <a:normAutofit/>
          </a:bodyPr>
          <a:lstStyle/>
          <a:p>
            <a:r>
              <a:rPr lang="en-US" dirty="0" smtClean="0"/>
              <a:t>Dependency Injection</a:t>
            </a:r>
            <a:br>
              <a:rPr lang="en-US" dirty="0" smtClean="0"/>
            </a:br>
            <a:r>
              <a:rPr lang="en-US" dirty="0" smtClean="0"/>
              <a:t>-Problems with 1.x</a:t>
            </a:r>
            <a:endParaRPr lang="en-US" dirty="0"/>
          </a:p>
        </p:txBody>
      </p:sp>
      <p:sp>
        <p:nvSpPr>
          <p:cNvPr id="3" name="Content Placeholder 2"/>
          <p:cNvSpPr>
            <a:spLocks noGrp="1"/>
          </p:cNvSpPr>
          <p:nvPr>
            <p:ph idx="1"/>
          </p:nvPr>
        </p:nvSpPr>
        <p:spPr/>
        <p:txBody>
          <a:bodyPr>
            <a:normAutofit/>
          </a:bodyPr>
          <a:lstStyle/>
          <a:p>
            <a:r>
              <a:rPr lang="en-US" b="1" dirty="0" smtClean="0"/>
              <a:t>Internal cache</a:t>
            </a:r>
            <a:r>
              <a:rPr lang="en-US" dirty="0" smtClean="0"/>
              <a:t> - Dependencies are served as only singletons. </a:t>
            </a:r>
          </a:p>
          <a:p>
            <a:r>
              <a:rPr lang="en-US" b="1" dirty="0" smtClean="0"/>
              <a:t>Namespace collision</a:t>
            </a:r>
            <a:r>
              <a:rPr lang="en-US" dirty="0" smtClean="0"/>
              <a:t> - There can only be one token of a “type” in an application. </a:t>
            </a:r>
            <a:r>
              <a:rPr lang="en-US" dirty="0" err="1" smtClean="0"/>
              <a:t>DataService</a:t>
            </a:r>
            <a:endParaRPr lang="en-US" dirty="0" smtClean="0"/>
          </a:p>
          <a:p>
            <a:r>
              <a:rPr lang="en-US" b="1" dirty="0" smtClean="0"/>
              <a:t>Built into the framework</a:t>
            </a:r>
            <a:r>
              <a:rPr lang="en-US" dirty="0" smtClean="0"/>
              <a:t> - Angular 1’s DI is baked right into the framework. No flexibility</a:t>
            </a:r>
          </a:p>
          <a:p>
            <a:pPr lvl="1"/>
            <a:endParaRPr 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Angular 2 DI</a:t>
            </a:r>
            <a:endParaRPr lang="en-US" dirty="0"/>
          </a:p>
        </p:txBody>
      </p:sp>
      <p:sp>
        <p:nvSpPr>
          <p:cNvPr id="1026" name="AutoShape 2" descr="DI in Angular 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I in Angular 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9" name="Picture 5"/>
          <p:cNvPicPr>
            <a:picLocks noChangeAspect="1" noChangeArrowheads="1"/>
          </p:cNvPicPr>
          <p:nvPr/>
        </p:nvPicPr>
        <p:blipFill>
          <a:blip r:embed="rId2"/>
          <a:srcRect/>
          <a:stretch>
            <a:fillRect/>
          </a:stretch>
        </p:blipFill>
        <p:spPr bwMode="auto">
          <a:xfrm>
            <a:off x="609600" y="2133600"/>
            <a:ext cx="7534275" cy="348615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5450</TotalTime>
  <Words>4208</Words>
  <Application>Microsoft Office PowerPoint</Application>
  <PresentationFormat>On-screen Show (4:3)</PresentationFormat>
  <Paragraphs>1296</Paragraphs>
  <Slides>256</Slides>
  <Notes>71</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256</vt:i4>
      </vt:variant>
    </vt:vector>
  </HeadingPairs>
  <TitlesOfParts>
    <vt:vector size="260" baseType="lpstr">
      <vt:lpstr>Solstice</vt:lpstr>
      <vt:lpstr>Picture</vt:lpstr>
      <vt:lpstr>Packager Shell Object</vt:lpstr>
      <vt:lpstr>Picture (Device Independent Bitmap)</vt:lpstr>
      <vt:lpstr>Angular JS 2</vt:lpstr>
      <vt:lpstr>Integerated Development Environment</vt:lpstr>
      <vt:lpstr>Slide 3</vt:lpstr>
      <vt:lpstr>Slide 4</vt:lpstr>
      <vt:lpstr>Slide 5</vt:lpstr>
      <vt:lpstr>Slide 6</vt:lpstr>
      <vt:lpstr>Slide 7</vt:lpstr>
      <vt:lpstr>Slide 8</vt:lpstr>
      <vt:lpstr>Slide 9</vt:lpstr>
      <vt:lpstr>Slide 10</vt:lpstr>
      <vt:lpstr>Some more IDEs</vt:lpstr>
      <vt:lpstr>JavaScript</vt:lpstr>
      <vt:lpstr>JavaScript Features</vt:lpstr>
      <vt:lpstr>JavaScript Features</vt:lpstr>
      <vt:lpstr>MEAN</vt:lpstr>
      <vt:lpstr>The JavaScript Comeback</vt:lpstr>
      <vt:lpstr>Agile Days</vt:lpstr>
      <vt:lpstr>LAMP TO MEAN</vt:lpstr>
      <vt:lpstr>MEAN: JavaScript Full Stack</vt:lpstr>
      <vt:lpstr>MEAN</vt:lpstr>
      <vt:lpstr>Why MEAN?</vt:lpstr>
      <vt:lpstr>MongoDB</vt:lpstr>
      <vt:lpstr>When to use</vt:lpstr>
      <vt:lpstr>MySQL vs MongoDB</vt:lpstr>
      <vt:lpstr>NodeJS</vt:lpstr>
      <vt:lpstr>Installation Steps</vt:lpstr>
      <vt:lpstr>Demo</vt:lpstr>
      <vt:lpstr>Node Modules</vt:lpstr>
      <vt:lpstr>Testing?</vt:lpstr>
      <vt:lpstr>Testing</vt:lpstr>
      <vt:lpstr>Challenges</vt:lpstr>
      <vt:lpstr>Gulp</vt:lpstr>
      <vt:lpstr>Why Gulp</vt:lpstr>
      <vt:lpstr>Why Gulp</vt:lpstr>
      <vt:lpstr>TypeScript</vt:lpstr>
      <vt:lpstr>TypeScript</vt:lpstr>
      <vt:lpstr>TypeScript</vt:lpstr>
      <vt:lpstr>TypeScript – var, let &amp; const</vt:lpstr>
      <vt:lpstr>TypeScript – Basic Types</vt:lpstr>
      <vt:lpstr>TypeScript vs JavaScript</vt:lpstr>
      <vt:lpstr>TypeScript Modules</vt:lpstr>
      <vt:lpstr>Exporting from module</vt:lpstr>
      <vt:lpstr>Importing from Module</vt:lpstr>
      <vt:lpstr>Module Formats</vt:lpstr>
      <vt:lpstr>Why Modules?</vt:lpstr>
      <vt:lpstr>Angular1.x vs Angular2</vt:lpstr>
      <vt:lpstr>Angular1.x vs Angular2</vt:lpstr>
      <vt:lpstr>Databindings</vt:lpstr>
      <vt:lpstr>Databindings</vt:lpstr>
      <vt:lpstr>Databindings</vt:lpstr>
      <vt:lpstr>Databindings</vt:lpstr>
      <vt:lpstr>Databindings</vt:lpstr>
      <vt:lpstr>Databindings</vt:lpstr>
      <vt:lpstr>Databindings</vt:lpstr>
      <vt:lpstr>LifeCycle Hooks</vt:lpstr>
      <vt:lpstr>Lifecycle Hook Directives and Components</vt:lpstr>
      <vt:lpstr>Lifecycle Hook Components Only</vt:lpstr>
      <vt:lpstr>LifeCycle Hooks</vt:lpstr>
      <vt:lpstr>Directives</vt:lpstr>
      <vt:lpstr>Demo</vt:lpstr>
      <vt:lpstr>Directives</vt:lpstr>
      <vt:lpstr>Directives</vt:lpstr>
      <vt:lpstr>Directives</vt:lpstr>
      <vt:lpstr>Directives</vt:lpstr>
      <vt:lpstr>Directives</vt:lpstr>
      <vt:lpstr>Directives</vt:lpstr>
      <vt:lpstr>Directives</vt:lpstr>
      <vt:lpstr>NgIf Case Study </vt:lpstr>
      <vt:lpstr>Why remove rather than hide?</vt:lpstr>
      <vt:lpstr>NgIf</vt:lpstr>
      <vt:lpstr>NgIf</vt:lpstr>
      <vt:lpstr>How to use ngIf</vt:lpstr>
      <vt:lpstr>Why remove rather than hide?</vt:lpstr>
      <vt:lpstr>Template</vt:lpstr>
      <vt:lpstr>Template</vt:lpstr>
      <vt:lpstr>The &lt;template&gt; tag</vt:lpstr>
      <vt:lpstr>The &lt;template&gt; tag</vt:lpstr>
      <vt:lpstr>The asterisk (*) effect</vt:lpstr>
      <vt:lpstr>Slide 79</vt:lpstr>
      <vt:lpstr>Pipe</vt:lpstr>
      <vt:lpstr>Pipe</vt:lpstr>
      <vt:lpstr>Pipe</vt:lpstr>
      <vt:lpstr>Pipe</vt:lpstr>
      <vt:lpstr>Pipe</vt:lpstr>
      <vt:lpstr>Pipe</vt:lpstr>
      <vt:lpstr>Pipe</vt:lpstr>
      <vt:lpstr>Service</vt:lpstr>
      <vt:lpstr>Service</vt:lpstr>
      <vt:lpstr>Service</vt:lpstr>
      <vt:lpstr>Service</vt:lpstr>
      <vt:lpstr>Service</vt:lpstr>
      <vt:lpstr>Service</vt:lpstr>
      <vt:lpstr>Service</vt:lpstr>
      <vt:lpstr>Service</vt:lpstr>
      <vt:lpstr>Service</vt:lpstr>
      <vt:lpstr>Service</vt:lpstr>
      <vt:lpstr>DI</vt:lpstr>
      <vt:lpstr>Dependency Injection -Problems with 1.x</vt:lpstr>
      <vt:lpstr>Angular 2 DI</vt:lpstr>
      <vt:lpstr>Angular 2 DI</vt:lpstr>
      <vt:lpstr>Transient Dependencies and Child Injectors </vt:lpstr>
      <vt:lpstr>DI</vt:lpstr>
      <vt:lpstr>Understanding host relationships</vt:lpstr>
      <vt:lpstr>Understanding host relationships</vt:lpstr>
      <vt:lpstr>Understanding host relationships</vt:lpstr>
      <vt:lpstr>Understanding host relationships</vt:lpstr>
      <vt:lpstr>Understanding host relationships</vt:lpstr>
      <vt:lpstr>Understanding host relationships</vt:lpstr>
      <vt:lpstr>Understanding host relationships</vt:lpstr>
      <vt:lpstr>Okay, but how is that related to DI?</vt:lpstr>
      <vt:lpstr>Understanding host relationships</vt:lpstr>
      <vt:lpstr>Understanding host relationships</vt:lpstr>
      <vt:lpstr>???</vt:lpstr>
      <vt:lpstr>Restricting dependency lookup</vt:lpstr>
      <vt:lpstr>Dependency Visibility</vt:lpstr>
      <vt:lpstr>Dependency Visibility</vt:lpstr>
      <vt:lpstr>Dependency Visibility</vt:lpstr>
      <vt:lpstr>Dependency Visibility</vt:lpstr>
      <vt:lpstr>Conclusion </vt:lpstr>
      <vt:lpstr>HTTP</vt:lpstr>
      <vt:lpstr>HTTP</vt:lpstr>
      <vt:lpstr>HTTP-verson rc</vt:lpstr>
      <vt:lpstr>HTTP-latest version</vt:lpstr>
      <vt:lpstr>HTTP</vt:lpstr>
      <vt:lpstr>HTTP</vt:lpstr>
      <vt:lpstr>HTTP</vt:lpstr>
      <vt:lpstr>HTTP</vt:lpstr>
      <vt:lpstr>HTTP</vt:lpstr>
      <vt:lpstr>HTTP</vt:lpstr>
      <vt:lpstr>HTTP</vt:lpstr>
      <vt:lpstr>HTTP</vt:lpstr>
      <vt:lpstr>Routing</vt:lpstr>
      <vt:lpstr>Routing</vt:lpstr>
      <vt:lpstr>Routing</vt:lpstr>
      <vt:lpstr>Routing</vt:lpstr>
      <vt:lpstr>Routing</vt:lpstr>
      <vt:lpstr>Form</vt:lpstr>
      <vt:lpstr>Form: Crucial &amp; Complex</vt:lpstr>
      <vt:lpstr>Form</vt:lpstr>
      <vt:lpstr>Form</vt:lpstr>
      <vt:lpstr>FormControls</vt:lpstr>
      <vt:lpstr>FormGroups</vt:lpstr>
      <vt:lpstr>FormGroups</vt:lpstr>
      <vt:lpstr>FormModules</vt:lpstr>
      <vt:lpstr>Form &amp; NgForm</vt:lpstr>
      <vt:lpstr>FormBuilder</vt:lpstr>
      <vt:lpstr>FormBuilder</vt:lpstr>
      <vt:lpstr>Steps for Template Driven </vt:lpstr>
      <vt:lpstr>Steps for Data Driven </vt:lpstr>
      <vt:lpstr>Best Practices</vt:lpstr>
      <vt:lpstr>Single Responsibility – Rule 01</vt:lpstr>
      <vt:lpstr>Single Responsibility</vt:lpstr>
      <vt:lpstr>Single Responsibility – Rule 02</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Naming</vt:lpstr>
      <vt:lpstr>Coding Conventions</vt:lpstr>
      <vt:lpstr>Coding Conventions</vt:lpstr>
      <vt:lpstr>Coding Conventions</vt:lpstr>
      <vt:lpstr>Coding Conventions</vt:lpstr>
      <vt:lpstr>Coding Conventions</vt:lpstr>
      <vt:lpstr>Coding Conventions</vt:lpstr>
      <vt:lpstr>Coding Conventions</vt:lpstr>
      <vt:lpstr>Coding Conventions</vt:lpstr>
      <vt:lpstr>Coding Conventions</vt:lpstr>
      <vt:lpstr>Coding Conventions</vt:lpstr>
      <vt:lpstr>Coding Conventions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App Structure and Angular Modules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Components</vt:lpstr>
      <vt:lpstr>Directives</vt:lpstr>
      <vt:lpstr>Directives</vt:lpstr>
      <vt:lpstr>Directives</vt:lpstr>
      <vt:lpstr>Directives</vt:lpstr>
      <vt:lpstr>Directives</vt:lpstr>
      <vt:lpstr>Directives</vt:lpstr>
      <vt:lpstr>Services</vt:lpstr>
      <vt:lpstr>Services</vt:lpstr>
      <vt:lpstr>Services</vt:lpstr>
      <vt:lpstr>Services</vt:lpstr>
      <vt:lpstr>Services</vt:lpstr>
      <vt:lpstr>Services</vt:lpstr>
      <vt:lpstr>Services</vt:lpstr>
      <vt:lpstr>Data Services</vt:lpstr>
      <vt:lpstr>Lifecycle Hooks</vt:lpstr>
      <vt:lpstr>Lifecycle Hooks</vt:lpstr>
      <vt:lpstr>Lifecycle Hooks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JS 2</dc:title>
  <dc:creator>Puneet Vashisht</dc:creator>
  <cp:lastModifiedBy>Arun</cp:lastModifiedBy>
  <cp:revision>395</cp:revision>
  <dcterms:created xsi:type="dcterms:W3CDTF">2006-08-16T00:00:00Z</dcterms:created>
  <dcterms:modified xsi:type="dcterms:W3CDTF">2016-11-24T11:38:27Z</dcterms:modified>
</cp:coreProperties>
</file>